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3"/>
  </p:notesMasterIdLst>
  <p:handoutMasterIdLst>
    <p:handoutMasterId r:id="rId14"/>
  </p:handoutMasterIdLst>
  <p:sldIdLst>
    <p:sldId id="258" r:id="rId2"/>
    <p:sldId id="276" r:id="rId3"/>
    <p:sldId id="282" r:id="rId4"/>
    <p:sldId id="277" r:id="rId5"/>
    <p:sldId id="283" r:id="rId6"/>
    <p:sldId id="288" r:id="rId7"/>
    <p:sldId id="285" r:id="rId8"/>
    <p:sldId id="289" r:id="rId9"/>
    <p:sldId id="287" r:id="rId10"/>
    <p:sldId id="280" r:id="rId11"/>
    <p:sldId id="267" r:id="rId12"/>
  </p:sldIdLst>
  <p:sldSz cx="9144000" cy="6858000" type="screen4x3"/>
  <p:notesSz cx="6858000" cy="9144000"/>
  <p:embeddedFontLst>
    <p:embeddedFont>
      <p:font typeface="Calibri" panose="020F0502020204030204" pitchFamily="34" charset="0"/>
      <p:regular r:id="rId15"/>
      <p:bold r:id="rId16"/>
      <p:italic r:id="rId17"/>
      <p:boldItalic r:id="rId18"/>
    </p:embeddedFont>
    <p:embeddedFont>
      <p:font typeface="Twinkl" panose="020B0604020202020204" charset="0"/>
      <p:regular r:id="rId19"/>
      <p:bold r:id="rId20"/>
    </p:embeddedFont>
    <p:embeddedFont>
      <p:font typeface="Twinkl ExtraBold" charset="0"/>
      <p:bold r:id="rId21"/>
    </p:embeddedFont>
    <p:embeddedFont>
      <p:font typeface="Twinkl SemiBold" charset="0"/>
      <p:bold r:id="rId22"/>
    </p:embeddedFont>
  </p:embeddedFontLst>
  <p:defaultTextStyle>
    <a:defPPr>
      <a:defRPr lang="en-GB"/>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B043"/>
    <a:srgbClr val="D2E6BC"/>
    <a:srgbClr val="AFD289"/>
    <a:srgbClr val="B8E8E5"/>
    <a:srgbClr val="0FB2A8"/>
    <a:srgbClr val="B9F9F4"/>
    <a:srgbClr val="DCFCFA"/>
    <a:srgbClr val="97DEDA"/>
    <a:srgbClr val="ACDDFC"/>
    <a:srgbClr val="3025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15" autoAdjust="0"/>
    <p:restoredTop sz="94660"/>
  </p:normalViewPr>
  <p:slideViewPr>
    <p:cSldViewPr snapToGrid="0">
      <p:cViewPr varScale="1">
        <p:scale>
          <a:sx n="86" d="100"/>
          <a:sy n="86" d="100"/>
        </p:scale>
        <p:origin x="1758" y="8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font" Target="fonts/font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6E4CE391-9353-4FF2-B417-0B8D35C82A47}" type="datetimeFigureOut">
              <a:rPr lang="en-GB"/>
              <a:pPr>
                <a:defRPr/>
              </a:pPr>
              <a:t>17/06/2020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704FA433-61A1-45F2-AE89-DB48E00707FD}"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79FDE1C-374C-4EC1-9DB8-06A41EEC98C0}" type="datetimeFigureOut">
              <a:rPr lang="en-GB"/>
              <a:pPr>
                <a:defRPr/>
              </a:pPr>
              <a:t>17/06/2020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072988E5-7E13-4B3D-B964-EA770A876786}"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Teacher Note - Please do not let the next video automatically play at the end of the clip. Please check the content in this link, including any comments, is suitable for your educational environment before showing. Twinkl accepts no responsibility for the content of third party websites. </a:t>
            </a:r>
          </a:p>
        </p:txBody>
      </p:sp>
      <p:sp>
        <p:nvSpPr>
          <p:cNvPr id="4" name="Slide Number Placeholder 3"/>
          <p:cNvSpPr>
            <a:spLocks noGrp="1"/>
          </p:cNvSpPr>
          <p:nvPr>
            <p:ph type="sldNum" sz="quarter" idx="5"/>
          </p:nvPr>
        </p:nvSpPr>
        <p:spPr/>
        <p:txBody>
          <a:bodyPr/>
          <a:lstStyle/>
          <a:p>
            <a:pPr>
              <a:defRPr/>
            </a:pPr>
            <a:fld id="{5EDC8291-D71C-41F0-9758-2C69279A80CA}" type="slidenum">
              <a:rPr lang="en-GB" smtClean="0"/>
              <a:pPr>
                <a:defRPr/>
              </a:pPr>
              <a:t>2</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599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9786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2"/>
          <p:cNvSpPr/>
          <p:nvPr/>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451643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1395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2"/>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3"/>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p:cNvSpPr txBox="1">
            <a:spLocks/>
          </p:cNvSpPr>
          <p:nvPr/>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p:cNvSpPr txBox="1">
            <a:spLocks/>
          </p:cNvSpPr>
          <p:nvPr/>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p:cNvSpPr txBox="1">
            <a:spLocks/>
          </p:cNvSpPr>
          <p:nvPr/>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consectetur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76822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3045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Rounded Rectangle 1"/>
          <p:cNvSpPr/>
          <p:nvPr/>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2860271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Rounded Rectangle 1"/>
          <p:cNvSpPr/>
          <p:nvPr/>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4294095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Lst>
  <p:txStyles>
    <p:titleStyle>
      <a:lvl1pPr algn="l" rtl="0" eaLnBrk="1" fontAlgn="base" hangingPunct="1">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1" fontAlgn="base" hangingPunct="1">
        <a:lnSpc>
          <a:spcPct val="90000"/>
        </a:lnSpc>
        <a:spcBef>
          <a:spcPct val="0"/>
        </a:spcBef>
        <a:spcAft>
          <a:spcPct val="0"/>
        </a:spcAft>
        <a:defRPr sz="4000" b="1">
          <a:solidFill>
            <a:srgbClr val="1C1C1C"/>
          </a:solidFill>
          <a:latin typeface="Twinkl" pitchFamily="2" charset="0"/>
        </a:defRPr>
      </a:lvl2pPr>
      <a:lvl3pPr algn="l" rtl="0" eaLnBrk="1" fontAlgn="base" hangingPunct="1">
        <a:lnSpc>
          <a:spcPct val="90000"/>
        </a:lnSpc>
        <a:spcBef>
          <a:spcPct val="0"/>
        </a:spcBef>
        <a:spcAft>
          <a:spcPct val="0"/>
        </a:spcAft>
        <a:defRPr sz="4000" b="1">
          <a:solidFill>
            <a:srgbClr val="1C1C1C"/>
          </a:solidFill>
          <a:latin typeface="Twinkl" pitchFamily="2" charset="0"/>
        </a:defRPr>
      </a:lvl3pPr>
      <a:lvl4pPr algn="l" rtl="0" eaLnBrk="1" fontAlgn="base" hangingPunct="1">
        <a:lnSpc>
          <a:spcPct val="90000"/>
        </a:lnSpc>
        <a:spcBef>
          <a:spcPct val="0"/>
        </a:spcBef>
        <a:spcAft>
          <a:spcPct val="0"/>
        </a:spcAft>
        <a:defRPr sz="4000" b="1">
          <a:solidFill>
            <a:srgbClr val="1C1C1C"/>
          </a:solidFill>
          <a:latin typeface="Twinkl" pitchFamily="2" charset="0"/>
        </a:defRPr>
      </a:lvl4pPr>
      <a:lvl5pPr algn="l" rtl="0" eaLnBrk="1" fontAlgn="base" hangingPunct="1">
        <a:lnSpc>
          <a:spcPct val="90000"/>
        </a:lnSpc>
        <a:spcBef>
          <a:spcPct val="0"/>
        </a:spcBef>
        <a:spcAft>
          <a:spcPct val="0"/>
        </a:spcAft>
        <a:defRPr sz="4000" b="1">
          <a:solidFill>
            <a:srgbClr val="1C1C1C"/>
          </a:solidFill>
          <a:latin typeface="Twinkl" pitchFamily="2" charset="0"/>
        </a:defRPr>
      </a:lvl5pPr>
      <a:lvl6pPr marL="457200" algn="l" rtl="0" eaLnBrk="1" fontAlgn="base" hangingPunct="1">
        <a:lnSpc>
          <a:spcPct val="90000"/>
        </a:lnSpc>
        <a:spcBef>
          <a:spcPct val="0"/>
        </a:spcBef>
        <a:spcAft>
          <a:spcPct val="0"/>
        </a:spcAft>
        <a:defRPr sz="4000" b="1">
          <a:solidFill>
            <a:srgbClr val="1C1C1C"/>
          </a:solidFill>
          <a:latin typeface="Twinkl" pitchFamily="2" charset="0"/>
        </a:defRPr>
      </a:lvl6pPr>
      <a:lvl7pPr marL="914400" algn="l" rtl="0" eaLnBrk="1" fontAlgn="base" hangingPunct="1">
        <a:lnSpc>
          <a:spcPct val="90000"/>
        </a:lnSpc>
        <a:spcBef>
          <a:spcPct val="0"/>
        </a:spcBef>
        <a:spcAft>
          <a:spcPct val="0"/>
        </a:spcAft>
        <a:defRPr sz="4000" b="1">
          <a:solidFill>
            <a:srgbClr val="1C1C1C"/>
          </a:solidFill>
          <a:latin typeface="Twinkl" pitchFamily="2" charset="0"/>
        </a:defRPr>
      </a:lvl7pPr>
      <a:lvl8pPr marL="1371600" algn="l" rtl="0" eaLnBrk="1" fontAlgn="base" hangingPunct="1">
        <a:lnSpc>
          <a:spcPct val="90000"/>
        </a:lnSpc>
        <a:spcBef>
          <a:spcPct val="0"/>
        </a:spcBef>
        <a:spcAft>
          <a:spcPct val="0"/>
        </a:spcAft>
        <a:defRPr sz="4000" b="1">
          <a:solidFill>
            <a:srgbClr val="1C1C1C"/>
          </a:solidFill>
          <a:latin typeface="Twinkl" pitchFamily="2" charset="0"/>
        </a:defRPr>
      </a:lvl8pPr>
      <a:lvl9pPr marL="1828800" algn="l" rtl="0" eaLnBrk="1" fontAlgn="base" hangingPunct="1">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2.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 Target="slide10.xml"/><Relationship Id="rId7" Type="http://schemas.openxmlformats.org/officeDocument/2006/relationships/slide" Target="slide4.xml"/><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jpg"/><Relationship Id="rId11" Type="http://schemas.openxmlformats.org/officeDocument/2006/relationships/image" Target="../media/image7.png"/><Relationship Id="rId5" Type="http://schemas.openxmlformats.org/officeDocument/2006/relationships/slide" Target="slide3.xml"/><Relationship Id="rId10" Type="http://schemas.openxmlformats.org/officeDocument/2006/relationships/image" Target="../media/image6.png"/><Relationship Id="rId4" Type="http://schemas.openxmlformats.org/officeDocument/2006/relationships/hyperlink" Target="http://www.twinkl.co.uk/newsroom/story/skywalker-gibbon" TargetMode="External"/><Relationship Id="rId9" Type="http://schemas.openxmlformats.org/officeDocument/2006/relationships/slide" Target="slide8.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 Target="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slide" Target="slide5.xm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slide" Target="slide2.xml"/><Relationship Id="rId4" Type="http://schemas.openxmlformats.org/officeDocument/2006/relationships/image" Target="../media/image11.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6.png"/><Relationship Id="rId7" Type="http://schemas.openxmlformats.org/officeDocument/2006/relationships/image" Target="../media/image12.png"/><Relationship Id="rId2" Type="http://schemas.openxmlformats.org/officeDocument/2006/relationships/hyperlink" Target="https://www.twinkl.co.uk/resource/t2-s-293-evolution-and-adaptation-year-6-task-setter-powerpoint" TargetMode="Externa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11.png"/><Relationship Id="rId10" Type="http://schemas.openxmlformats.org/officeDocument/2006/relationships/image" Target="../media/image18.png"/><Relationship Id="rId4" Type="http://schemas.openxmlformats.org/officeDocument/2006/relationships/image" Target="../media/image10.png"/><Relationship Id="rId9"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 Target="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0.png"/><Relationship Id="rId7" Type="http://schemas.openxmlformats.org/officeDocument/2006/relationships/slide" Target="slide9.xml"/><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slide" Target="slide2.xml"/><Relationship Id="rId4" Type="http://schemas.openxmlformats.org/officeDocument/2006/relationships/image" Target="../media/image11.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 Target="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457200" y="750888"/>
            <a:ext cx="8220075" cy="371475"/>
          </a:xfrm>
        </p:spPr>
        <p:txBody>
          <a:bodyPr rtlCol="0">
            <a:normAutofit fontScale="90000"/>
          </a:bodyPr>
          <a:lstStyle/>
          <a:p>
            <a:pPr eaLnBrk="1" fontAlgn="auto" hangingPunct="1">
              <a:spcAft>
                <a:spcPts val="0"/>
              </a:spcAft>
              <a:defRPr/>
            </a:pPr>
            <a:r>
              <a:rPr lang="en-GB" sz="2400" dirty="0">
                <a:latin typeface="Twinkl" pitchFamily="2" charset="0"/>
              </a:rPr>
              <a:t>Glossary</a:t>
            </a:r>
          </a:p>
        </p:txBody>
      </p:sp>
      <p:graphicFrame>
        <p:nvGraphicFramePr>
          <p:cNvPr id="9" name="Table 8"/>
          <p:cNvGraphicFramePr>
            <a:graphicFrameLocks noGrp="1"/>
          </p:cNvGraphicFramePr>
          <p:nvPr>
            <p:extLst>
              <p:ext uri="{D42A27DB-BD31-4B8C-83A1-F6EECF244321}">
                <p14:modId xmlns:p14="http://schemas.microsoft.com/office/powerpoint/2010/main" val="1879833516"/>
              </p:ext>
            </p:extLst>
          </p:nvPr>
        </p:nvGraphicFramePr>
        <p:xfrm>
          <a:off x="657225" y="1403350"/>
          <a:ext cx="7820025" cy="2513549"/>
        </p:xfrm>
        <a:graphic>
          <a:graphicData uri="http://schemas.openxmlformats.org/drawingml/2006/table">
            <a:tbl>
              <a:tblPr firstRow="1" bandRow="1">
                <a:tableStyleId>{21E4AEA4-8DFA-4A89-87EB-49C32662AFE0}</a:tableStyleId>
              </a:tblPr>
              <a:tblGrid>
                <a:gridCol w="1632969">
                  <a:extLst>
                    <a:ext uri="{9D8B030D-6E8A-4147-A177-3AD203B41FA5}">
                      <a16:colId xmlns:a16="http://schemas.microsoft.com/office/drawing/2014/main" val="20000"/>
                    </a:ext>
                  </a:extLst>
                </a:gridCol>
                <a:gridCol w="6187056">
                  <a:extLst>
                    <a:ext uri="{9D8B030D-6E8A-4147-A177-3AD203B41FA5}">
                      <a16:colId xmlns:a16="http://schemas.microsoft.com/office/drawing/2014/main" val="20001"/>
                    </a:ext>
                  </a:extLst>
                </a:gridCol>
              </a:tblGrid>
              <a:tr h="407359">
                <a:tc>
                  <a:txBody>
                    <a:bodyPr/>
                    <a:lstStyle/>
                    <a:p>
                      <a:pPr algn="ctr"/>
                      <a:r>
                        <a:rPr lang="en-GB" sz="1800" dirty="0"/>
                        <a:t>Word</a:t>
                      </a:r>
                    </a:p>
                  </a:txBody>
                  <a:tcPr marL="91423" marR="91423" marT="45718" marB="45718"/>
                </a:tc>
                <a:tc>
                  <a:txBody>
                    <a:bodyPr/>
                    <a:lstStyle/>
                    <a:p>
                      <a:pPr algn="ctr"/>
                      <a:r>
                        <a:rPr lang="en-GB" sz="1800" dirty="0"/>
                        <a:t>Definition</a:t>
                      </a:r>
                    </a:p>
                  </a:txBody>
                  <a:tcPr marL="91423" marR="91423" marT="45718" marB="45718"/>
                </a:tc>
                <a:extLst>
                  <a:ext uri="{0D108BD9-81ED-4DB2-BD59-A6C34878D82A}">
                    <a16:rowId xmlns:a16="http://schemas.microsoft.com/office/drawing/2014/main" val="10000"/>
                  </a:ext>
                </a:extLst>
              </a:tr>
              <a:tr h="427531">
                <a:tc>
                  <a:txBody>
                    <a:bodyPr/>
                    <a:lstStyle/>
                    <a:p>
                      <a:pPr algn="r"/>
                      <a:r>
                        <a:rPr lang="en-GB" sz="1800" kern="1200" dirty="0">
                          <a:solidFill>
                            <a:schemeClr val="dk1"/>
                          </a:solidFill>
                          <a:latin typeface="+mn-lt"/>
                          <a:ea typeface="+mn-ea"/>
                          <a:cs typeface="+mn-cs"/>
                        </a:rPr>
                        <a:t>species</a:t>
                      </a:r>
                    </a:p>
                  </a:txBody>
                  <a:tcPr marL="91423" marR="91423" marT="45718" marB="45718"/>
                </a:tc>
                <a:tc>
                  <a:txBody>
                    <a:bodyPr/>
                    <a:lstStyle/>
                    <a:p>
                      <a:pPr rtl="0"/>
                      <a:r>
                        <a:rPr lang="en-GB" sz="1800" kern="1200" dirty="0">
                          <a:solidFill>
                            <a:schemeClr val="dk1"/>
                          </a:solidFill>
                          <a:latin typeface="+mn-lt"/>
                          <a:ea typeface="+mn-ea"/>
                          <a:cs typeface="+mn-cs"/>
                        </a:rPr>
                        <a:t>A group of living things which are similar and can have young.</a:t>
                      </a:r>
                    </a:p>
                  </a:txBody>
                  <a:tcPr marL="91423" marR="91423" marT="45718" marB="45718"/>
                </a:tc>
                <a:extLst>
                  <a:ext uri="{0D108BD9-81ED-4DB2-BD59-A6C34878D82A}">
                    <a16:rowId xmlns:a16="http://schemas.microsoft.com/office/drawing/2014/main" val="10001"/>
                  </a:ext>
                </a:extLst>
              </a:tr>
              <a:tr h="413019">
                <a:tc>
                  <a:txBody>
                    <a:bodyPr/>
                    <a:lstStyle/>
                    <a:p>
                      <a:pPr algn="r"/>
                      <a:r>
                        <a:rPr lang="en-GB" sz="1800" kern="1200" dirty="0">
                          <a:solidFill>
                            <a:schemeClr val="dk1"/>
                          </a:solidFill>
                          <a:latin typeface="+mn-lt"/>
                          <a:ea typeface="+mn-ea"/>
                          <a:cs typeface="+mn-cs"/>
                        </a:rPr>
                        <a:t>archipelago</a:t>
                      </a:r>
                    </a:p>
                  </a:txBody>
                  <a:tcPr marL="91423" marR="91423" marT="45718" marB="45718"/>
                </a:tc>
                <a:tc>
                  <a:txBody>
                    <a:bodyPr/>
                    <a:lstStyle/>
                    <a:p>
                      <a:pPr rtl="0"/>
                      <a:r>
                        <a:rPr lang="en-GB" sz="1800" kern="1200" dirty="0">
                          <a:solidFill>
                            <a:schemeClr val="dk1"/>
                          </a:solidFill>
                          <a:latin typeface="+mn-lt"/>
                          <a:ea typeface="+mn-ea"/>
                          <a:cs typeface="+mn-cs"/>
                        </a:rPr>
                        <a:t>A group or chain of islands.</a:t>
                      </a:r>
                    </a:p>
                  </a:txBody>
                  <a:tcPr marL="91423" marR="91423" marT="45718" marB="45718"/>
                </a:tc>
                <a:extLst>
                  <a:ext uri="{0D108BD9-81ED-4DB2-BD59-A6C34878D82A}">
                    <a16:rowId xmlns:a16="http://schemas.microsoft.com/office/drawing/2014/main" val="10002"/>
                  </a:ext>
                </a:extLst>
              </a:tr>
              <a:tr h="405998">
                <a:tc>
                  <a:txBody>
                    <a:bodyPr/>
                    <a:lstStyle/>
                    <a:p>
                      <a:pPr algn="r"/>
                      <a:r>
                        <a:rPr lang="en-GB" sz="1800" kern="1200" dirty="0">
                          <a:solidFill>
                            <a:schemeClr val="dk1"/>
                          </a:solidFill>
                          <a:latin typeface="+mn-lt"/>
                          <a:ea typeface="+mn-ea"/>
                          <a:cs typeface="+mn-cs"/>
                        </a:rPr>
                        <a:t>evolution</a:t>
                      </a:r>
                    </a:p>
                  </a:txBody>
                  <a:tcPr marL="91423" marR="91423" marT="45718" marB="45718"/>
                </a:tc>
                <a:tc>
                  <a:txBody>
                    <a:bodyPr/>
                    <a:lstStyle/>
                    <a:p>
                      <a:pPr rtl="0"/>
                      <a:r>
                        <a:rPr lang="en-GB" sz="1800" kern="1200" dirty="0">
                          <a:solidFill>
                            <a:schemeClr val="dk1"/>
                          </a:solidFill>
                          <a:latin typeface="+mn-lt"/>
                          <a:ea typeface="+mn-ea"/>
                          <a:cs typeface="+mn-cs"/>
                        </a:rPr>
                        <a:t>The process of living things adapting and developing from their earlier forms. </a:t>
                      </a:r>
                    </a:p>
                  </a:txBody>
                  <a:tcPr marL="91423" marR="91423" marT="45718" marB="45718"/>
                </a:tc>
                <a:extLst>
                  <a:ext uri="{0D108BD9-81ED-4DB2-BD59-A6C34878D82A}">
                    <a16:rowId xmlns:a16="http://schemas.microsoft.com/office/drawing/2014/main" val="10003"/>
                  </a:ext>
                </a:extLst>
              </a:tr>
              <a:tr h="413019">
                <a:tc>
                  <a:txBody>
                    <a:bodyPr/>
                    <a:lstStyle/>
                    <a:p>
                      <a:pPr algn="r"/>
                      <a:r>
                        <a:rPr lang="en-GB" sz="1800" kern="1200" dirty="0">
                          <a:solidFill>
                            <a:schemeClr val="dk1"/>
                          </a:solidFill>
                          <a:latin typeface="+mn-lt"/>
                          <a:ea typeface="+mn-ea"/>
                          <a:cs typeface="+mn-cs"/>
                        </a:rPr>
                        <a:t>genetic</a:t>
                      </a:r>
                    </a:p>
                  </a:txBody>
                  <a:tcPr marL="91423" marR="91423" marT="45718" marB="45718"/>
                </a:tc>
                <a:tc>
                  <a:txBody>
                    <a:bodyPr/>
                    <a:lstStyle/>
                    <a:p>
                      <a:pPr rtl="0"/>
                      <a:r>
                        <a:rPr lang="en-GB" sz="1800" kern="1200" dirty="0">
                          <a:solidFill>
                            <a:schemeClr val="dk1"/>
                          </a:solidFill>
                          <a:latin typeface="+mn-lt"/>
                          <a:ea typeface="+mn-ea"/>
                          <a:cs typeface="+mn-cs"/>
                        </a:rPr>
                        <a:t>Related to the study of genes, DNA and identifying species. </a:t>
                      </a:r>
                    </a:p>
                  </a:txBody>
                  <a:tcPr marL="91423" marR="91423" marT="45718" marB="45718"/>
                </a:tc>
                <a:extLst>
                  <a:ext uri="{0D108BD9-81ED-4DB2-BD59-A6C34878D82A}">
                    <a16:rowId xmlns:a16="http://schemas.microsoft.com/office/drawing/2014/main" val="10004"/>
                  </a:ext>
                </a:extLst>
              </a:tr>
            </a:tbl>
          </a:graphicData>
        </a:graphic>
      </p:graphicFrame>
      <p:pic>
        <p:nvPicPr>
          <p:cNvPr id="16407" name="Picture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536116" y="1319688"/>
            <a:ext cx="5930489" cy="4993564"/>
          </a:xfrm>
          <a:prstGeom prst="rect">
            <a:avLst/>
          </a:prstGeom>
          <a:noFill/>
        </p:spPr>
        <p:txBody>
          <a:bodyPr lIns="0" tIns="0" rIns="0" bIns="0" numCol="2" spcCol="360000"/>
          <a:lstStyle/>
          <a:p>
            <a:pPr eaLnBrk="1" fontAlgn="auto" hangingPunct="1">
              <a:spcBef>
                <a:spcPts val="0"/>
              </a:spcBef>
              <a:spcAft>
                <a:spcPts val="600"/>
              </a:spcAft>
              <a:defRPr/>
            </a:pPr>
            <a:endParaRPr lang="en-GB" sz="1200" dirty="0">
              <a:latin typeface="+mn-lt"/>
            </a:endParaRPr>
          </a:p>
          <a:p>
            <a:pPr eaLnBrk="1" fontAlgn="auto" hangingPunct="1">
              <a:spcBef>
                <a:spcPts val="0"/>
              </a:spcBef>
              <a:spcAft>
                <a:spcPts val="600"/>
              </a:spcAft>
              <a:defRPr/>
            </a:pPr>
            <a:endParaRPr lang="en-GB" sz="1200" dirty="0">
              <a:latin typeface="+mn-lt"/>
            </a:endParaRPr>
          </a:p>
          <a:p>
            <a:pPr eaLnBrk="1" fontAlgn="auto" hangingPunct="1">
              <a:spcBef>
                <a:spcPts val="0"/>
              </a:spcBef>
              <a:spcAft>
                <a:spcPts val="600"/>
              </a:spcAft>
              <a:defRPr/>
            </a:pPr>
            <a:endParaRPr lang="en-GB" sz="1200" dirty="0">
              <a:latin typeface="+mn-lt"/>
            </a:endParaRPr>
          </a:p>
          <a:p>
            <a:pPr eaLnBrk="1" fontAlgn="auto" hangingPunct="1">
              <a:spcBef>
                <a:spcPts val="0"/>
              </a:spcBef>
              <a:spcAft>
                <a:spcPts val="600"/>
              </a:spcAft>
              <a:defRPr/>
            </a:pPr>
            <a:endParaRPr lang="en-GB" sz="1200" dirty="0">
              <a:latin typeface="+mn-lt"/>
            </a:endParaRPr>
          </a:p>
          <a:p>
            <a:pPr eaLnBrk="1" fontAlgn="auto" hangingPunct="1">
              <a:spcBef>
                <a:spcPts val="0"/>
              </a:spcBef>
              <a:spcAft>
                <a:spcPts val="600"/>
              </a:spcAft>
              <a:defRPr/>
            </a:pPr>
            <a:endParaRPr lang="en-GB" sz="1200" dirty="0">
              <a:latin typeface="+mn-lt"/>
            </a:endParaRPr>
          </a:p>
          <a:p>
            <a:pPr eaLnBrk="1" fontAlgn="auto" hangingPunct="1">
              <a:spcBef>
                <a:spcPts val="0"/>
              </a:spcBef>
              <a:spcAft>
                <a:spcPts val="600"/>
              </a:spcAft>
              <a:defRPr/>
            </a:pPr>
            <a:endParaRPr lang="en-GB" sz="1200" dirty="0">
              <a:latin typeface="+mn-lt"/>
            </a:endParaRPr>
          </a:p>
          <a:p>
            <a:pPr eaLnBrk="1" fontAlgn="auto" hangingPunct="1">
              <a:spcBef>
                <a:spcPts val="0"/>
              </a:spcBef>
              <a:spcAft>
                <a:spcPts val="600"/>
              </a:spcAft>
              <a:defRPr/>
            </a:pPr>
            <a:endParaRPr lang="en-GB" sz="1200" dirty="0">
              <a:latin typeface="+mn-lt"/>
            </a:endParaRPr>
          </a:p>
          <a:p>
            <a:pPr eaLnBrk="1" fontAlgn="auto" hangingPunct="1">
              <a:spcBef>
                <a:spcPts val="0"/>
              </a:spcBef>
              <a:spcAft>
                <a:spcPts val="600"/>
              </a:spcAft>
              <a:defRPr/>
            </a:pPr>
            <a:endParaRPr lang="en-GB" sz="1200" dirty="0">
              <a:latin typeface="+mn-lt"/>
            </a:endParaRPr>
          </a:p>
          <a:p>
            <a:pPr eaLnBrk="1" fontAlgn="auto" hangingPunct="1">
              <a:spcBef>
                <a:spcPts val="0"/>
              </a:spcBef>
              <a:spcAft>
                <a:spcPts val="600"/>
              </a:spcAft>
              <a:defRPr/>
            </a:pPr>
            <a:endParaRPr lang="en-GB" sz="1200" dirty="0">
              <a:latin typeface="+mn-lt"/>
            </a:endParaRPr>
          </a:p>
          <a:p>
            <a:pPr eaLnBrk="1" fontAlgn="auto" hangingPunct="1">
              <a:spcBef>
                <a:spcPts val="0"/>
              </a:spcBef>
              <a:spcAft>
                <a:spcPts val="600"/>
              </a:spcAft>
              <a:defRPr/>
            </a:pPr>
            <a:endParaRPr lang="en-GB" sz="1300" dirty="0">
              <a:latin typeface="+mn-lt"/>
            </a:endParaRPr>
          </a:p>
          <a:p>
            <a:pPr eaLnBrk="1" fontAlgn="auto" hangingPunct="1">
              <a:spcBef>
                <a:spcPts val="0"/>
              </a:spcBef>
              <a:spcAft>
                <a:spcPts val="600"/>
              </a:spcAft>
              <a:defRPr/>
            </a:pPr>
            <a:r>
              <a:rPr lang="en-GB" sz="1300" dirty="0">
                <a:latin typeface="+mn-lt"/>
              </a:rPr>
              <a:t>Scientists have found a </a:t>
            </a:r>
            <a:r>
              <a:rPr lang="en-GB" sz="1300" dirty="0">
                <a:latin typeface="+mn-lt"/>
                <a:hlinkClick r:id="rId3" action="ppaction://hlinksldjump"/>
              </a:rPr>
              <a:t>species</a:t>
            </a:r>
            <a:r>
              <a:rPr lang="en-GB" sz="1300" dirty="0">
                <a:latin typeface="+mn-lt"/>
              </a:rPr>
              <a:t> of giant tortoise no one had seen for over 100 years!</a:t>
            </a:r>
          </a:p>
          <a:p>
            <a:pPr eaLnBrk="1" fontAlgn="auto" hangingPunct="1">
              <a:spcBef>
                <a:spcPts val="0"/>
              </a:spcBef>
              <a:spcAft>
                <a:spcPts val="600"/>
              </a:spcAft>
              <a:defRPr/>
            </a:pPr>
            <a:r>
              <a:rPr lang="en-GB" sz="1300" dirty="0">
                <a:latin typeface="+mn-lt"/>
              </a:rPr>
              <a:t>Fernandina giant tortoises live on the small island of Fernandina. It’s part of the Galapagos </a:t>
            </a:r>
            <a:r>
              <a:rPr lang="en-GB" sz="1300" dirty="0">
                <a:latin typeface="+mn-lt"/>
                <a:hlinkClick r:id="rId3" action="ppaction://hlinksldjump"/>
              </a:rPr>
              <a:t>archipelago</a:t>
            </a:r>
            <a:r>
              <a:rPr lang="en-GB" sz="1300" dirty="0">
                <a:latin typeface="+mn-lt"/>
              </a:rPr>
              <a:t>. These are 19 islands in the Pacific Ocean which are famous for being the place where Charles Darwin developed his theory of </a:t>
            </a:r>
            <a:r>
              <a:rPr lang="en-GB" sz="1300" dirty="0">
                <a:latin typeface="+mn-lt"/>
                <a:hlinkClick r:id="rId3" action="ppaction://hlinksldjump"/>
              </a:rPr>
              <a:t>evolution</a:t>
            </a:r>
            <a:r>
              <a:rPr lang="en-GB" sz="1300" dirty="0">
                <a:latin typeface="+mn-lt"/>
              </a:rPr>
              <a:t>. </a:t>
            </a:r>
          </a:p>
          <a:p>
            <a:pPr eaLnBrk="1" fontAlgn="auto" hangingPunct="1">
              <a:spcBef>
                <a:spcPts val="0"/>
              </a:spcBef>
              <a:spcAft>
                <a:spcPts val="600"/>
              </a:spcAft>
              <a:defRPr/>
            </a:pPr>
            <a:endParaRPr lang="en-GB" sz="1300" dirty="0">
              <a:latin typeface="+mn-lt"/>
            </a:endParaRPr>
          </a:p>
          <a:p>
            <a:pPr eaLnBrk="1" fontAlgn="auto" hangingPunct="1">
              <a:spcBef>
                <a:spcPts val="0"/>
              </a:spcBef>
              <a:spcAft>
                <a:spcPts val="600"/>
              </a:spcAft>
              <a:defRPr/>
            </a:pPr>
            <a:r>
              <a:rPr lang="en-GB" sz="1300" dirty="0">
                <a:latin typeface="+mn-lt"/>
              </a:rPr>
              <a:t>Most scientists had thought that the species was probably extinct. Many were killed for food and their oil in the last 200 years.</a:t>
            </a:r>
          </a:p>
          <a:p>
            <a:pPr eaLnBrk="1" fontAlgn="auto" hangingPunct="1">
              <a:spcBef>
                <a:spcPts val="0"/>
              </a:spcBef>
              <a:spcAft>
                <a:spcPts val="600"/>
              </a:spcAft>
              <a:defRPr/>
            </a:pPr>
            <a:r>
              <a:rPr lang="en-GB" sz="1300" dirty="0">
                <a:latin typeface="+mn-lt"/>
              </a:rPr>
              <a:t>However, scientists have found a 100-year-old adult female Fernandina giant tortoise on the island! They’ve also found footprints and giant tortoise poo so they think there might be more living on the island. </a:t>
            </a:r>
          </a:p>
          <a:p>
            <a:pPr eaLnBrk="1" fontAlgn="auto" hangingPunct="1">
              <a:spcBef>
                <a:spcPts val="0"/>
              </a:spcBef>
              <a:spcAft>
                <a:spcPts val="600"/>
              </a:spcAft>
              <a:defRPr/>
            </a:pPr>
            <a:r>
              <a:rPr lang="en-GB" sz="1300" dirty="0">
                <a:latin typeface="+mn-lt"/>
              </a:rPr>
              <a:t>The tortoise has been taken to a nearby island for health and </a:t>
            </a:r>
            <a:r>
              <a:rPr lang="en-GB" sz="1300" dirty="0">
                <a:latin typeface="+mn-lt"/>
                <a:hlinkClick r:id="rId3" action="ppaction://hlinksldjump"/>
              </a:rPr>
              <a:t>genetics</a:t>
            </a:r>
            <a:r>
              <a:rPr lang="en-GB" sz="1300" dirty="0">
                <a:latin typeface="+mn-lt"/>
              </a:rPr>
              <a:t> checks. </a:t>
            </a:r>
          </a:p>
          <a:p>
            <a:pPr eaLnBrk="1" fontAlgn="auto" hangingPunct="1">
              <a:spcBef>
                <a:spcPts val="0"/>
              </a:spcBef>
              <a:spcAft>
                <a:spcPts val="600"/>
              </a:spcAft>
              <a:defRPr/>
            </a:pPr>
            <a:r>
              <a:rPr lang="en-GB" sz="1100" dirty="0">
                <a:latin typeface="+mn-lt"/>
              </a:rPr>
              <a:t>Read the full article online </a:t>
            </a:r>
            <a:r>
              <a:rPr lang="en-GB" sz="1100" b="1" u="sng" dirty="0">
                <a:solidFill>
                  <a:schemeClr val="accent5"/>
                </a:solidFill>
                <a:latin typeface="+mn-lt"/>
                <a:hlinkClick r:id="rId4"/>
              </a:rPr>
              <a:t>here</a:t>
            </a:r>
            <a:r>
              <a:rPr lang="en-GB" sz="1100" dirty="0">
                <a:latin typeface="+mn-lt"/>
              </a:rPr>
              <a:t>.</a:t>
            </a:r>
          </a:p>
        </p:txBody>
      </p:sp>
      <p:sp>
        <p:nvSpPr>
          <p:cNvPr id="22" name="Rectangle 21"/>
          <p:cNvSpPr/>
          <p:nvPr/>
        </p:nvSpPr>
        <p:spPr>
          <a:xfrm>
            <a:off x="0" y="477838"/>
            <a:ext cx="9144000" cy="3159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GB" sz="2800" dirty="0">
                <a:solidFill>
                  <a:schemeClr val="tx1"/>
                </a:solidFill>
                <a:latin typeface="Twinkl ExtraBold" pitchFamily="2" charset="0"/>
              </a:rPr>
              <a:t>Daily       News</a:t>
            </a:r>
          </a:p>
        </p:txBody>
      </p:sp>
      <p:sp>
        <p:nvSpPr>
          <p:cNvPr id="12293" name="TextBox 18"/>
          <p:cNvSpPr txBox="1">
            <a:spLocks noChangeArrowheads="1"/>
          </p:cNvSpPr>
          <p:nvPr/>
        </p:nvSpPr>
        <p:spPr bwMode="auto">
          <a:xfrm>
            <a:off x="536575" y="1319213"/>
            <a:ext cx="2916238"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eaLnBrk="1" hangingPunct="1">
              <a:lnSpc>
                <a:spcPct val="100000"/>
              </a:lnSpc>
              <a:spcBef>
                <a:spcPct val="0"/>
              </a:spcBef>
              <a:spcAft>
                <a:spcPts val="1200"/>
              </a:spcAft>
              <a:buFontTx/>
              <a:buNone/>
            </a:pPr>
            <a:r>
              <a:rPr lang="en-GB" altLang="en-US" sz="2400" b="1" dirty="0">
                <a:solidFill>
                  <a:schemeClr val="tx1"/>
                </a:solidFill>
              </a:rPr>
              <a:t>‘Extinct’ Giant Tortoise Found after 100 Years</a:t>
            </a:r>
          </a:p>
        </p:txBody>
      </p:sp>
      <p:pic>
        <p:nvPicPr>
          <p:cNvPr id="12294" name="Picture 14">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9481" r="56791"/>
          <a:stretch/>
        </p:blipFill>
        <p:spPr bwMode="auto">
          <a:xfrm>
            <a:off x="6557963" y="1321782"/>
            <a:ext cx="2051050" cy="4560757"/>
          </a:xfrm>
          <a:prstGeom prst="rect">
            <a:avLst/>
          </a:prstGeom>
          <a:solidFill>
            <a:schemeClr val="tx1"/>
          </a:solidFill>
          <a:ln>
            <a:noFill/>
          </a:ln>
        </p:spPr>
      </p:pic>
      <p:sp>
        <p:nvSpPr>
          <p:cNvPr id="25" name="TextBox 24"/>
          <p:cNvSpPr txBox="1"/>
          <p:nvPr/>
        </p:nvSpPr>
        <p:spPr>
          <a:xfrm>
            <a:off x="6557963" y="5882539"/>
            <a:ext cx="2051050" cy="380480"/>
          </a:xfrm>
          <a:prstGeom prst="rect">
            <a:avLst/>
          </a:prstGeom>
          <a:solidFill>
            <a:schemeClr val="accent4"/>
          </a:solidFill>
          <a:ln>
            <a:noFill/>
          </a:ln>
        </p:spPr>
        <p:txBody>
          <a:bodyPr lIns="72000" tIns="36000" rIns="72000" bIns="36000" spcCol="360000">
            <a:spAutoFit/>
          </a:bodyPr>
          <a:lstStyle/>
          <a:p>
            <a:pPr eaLnBrk="1" fontAlgn="auto" hangingPunct="1">
              <a:spcBef>
                <a:spcPts val="0"/>
              </a:spcBef>
              <a:spcAft>
                <a:spcPts val="1200"/>
              </a:spcAft>
              <a:defRPr/>
            </a:pPr>
            <a:r>
              <a:rPr lang="en-GB" sz="1000" dirty="0"/>
              <a:t>Photo: Giant tortoises can live for over 100 years. </a:t>
            </a:r>
          </a:p>
        </p:txBody>
      </p:sp>
      <p:sp>
        <p:nvSpPr>
          <p:cNvPr id="30" name="TextBox 29"/>
          <p:cNvSpPr txBox="1"/>
          <p:nvPr/>
        </p:nvSpPr>
        <p:spPr>
          <a:xfrm>
            <a:off x="215900" y="2544763"/>
            <a:ext cx="3236913" cy="1172217"/>
          </a:xfrm>
          <a:prstGeom prst="rect">
            <a:avLst/>
          </a:prstGeom>
          <a:solidFill>
            <a:schemeClr val="accent4">
              <a:lumMod val="20000"/>
              <a:lumOff val="80000"/>
            </a:schemeClr>
          </a:solidFill>
          <a:ln w="19050">
            <a:solidFill>
              <a:schemeClr val="accent4"/>
            </a:solidFill>
          </a:ln>
        </p:spPr>
        <p:txBody>
          <a:bodyPr lIns="108000" tIns="108000" rIns="108000" bIns="108000" spcCol="360000">
            <a:spAutoFit/>
          </a:bodyPr>
          <a:lstStyle/>
          <a:p>
            <a:pPr marL="180975" indent="-180975" eaLnBrk="1" fontAlgn="auto" hangingPunct="1">
              <a:spcBef>
                <a:spcPts val="0"/>
              </a:spcBef>
              <a:spcAft>
                <a:spcPts val="600"/>
              </a:spcAft>
              <a:buFont typeface="Arial" panose="020B0604020202020204" pitchFamily="34" charset="0"/>
              <a:buChar char="•"/>
              <a:defRPr/>
            </a:pPr>
            <a:r>
              <a:rPr lang="en-GB" sz="1300" b="1" dirty="0">
                <a:latin typeface="+mn-lt"/>
                <a:hlinkClick r:id="rId7" action="ppaction://hlinksldjump"/>
              </a:rPr>
              <a:t>Where are the Galapagos islands?</a:t>
            </a:r>
            <a:endParaRPr lang="en-GB" sz="1300" b="1" dirty="0">
              <a:latin typeface="+mn-lt"/>
            </a:endParaRPr>
          </a:p>
          <a:p>
            <a:pPr marL="180975" indent="-180975" eaLnBrk="1" fontAlgn="auto" hangingPunct="1">
              <a:spcBef>
                <a:spcPts val="0"/>
              </a:spcBef>
              <a:spcAft>
                <a:spcPts val="600"/>
              </a:spcAft>
              <a:buFont typeface="Arial" panose="020B0604020202020204" pitchFamily="34" charset="0"/>
              <a:buChar char="•"/>
              <a:defRPr/>
            </a:pPr>
            <a:r>
              <a:rPr lang="en-GB" sz="1300" b="1" dirty="0">
                <a:latin typeface="+mn-lt"/>
                <a:hlinkClick r:id="rId8" action="ppaction://hlinksldjump"/>
              </a:rPr>
              <a:t>What is evolution?</a:t>
            </a:r>
            <a:endParaRPr lang="en-GB" sz="1300" b="1" dirty="0">
              <a:latin typeface="+mn-lt"/>
            </a:endParaRPr>
          </a:p>
          <a:p>
            <a:pPr marL="180975" indent="-180975" eaLnBrk="1" fontAlgn="auto" hangingPunct="1">
              <a:spcBef>
                <a:spcPts val="0"/>
              </a:spcBef>
              <a:spcAft>
                <a:spcPts val="600"/>
              </a:spcAft>
              <a:buFont typeface="Arial" panose="020B0604020202020204" pitchFamily="34" charset="0"/>
              <a:buChar char="•"/>
              <a:defRPr/>
            </a:pPr>
            <a:r>
              <a:rPr lang="en-GB" sz="1300" b="1" dirty="0">
                <a:latin typeface="+mn-lt"/>
                <a:hlinkClick r:id="rId9" action="ppaction://hlinksldjump"/>
              </a:rPr>
              <a:t>Why are the giant tortoises endangered?</a:t>
            </a:r>
            <a:endParaRPr lang="en-GB" sz="1300" b="1" dirty="0">
              <a:latin typeface="+mn-lt"/>
            </a:endParaRPr>
          </a:p>
        </p:txBody>
      </p:sp>
      <p:grpSp>
        <p:nvGrpSpPr>
          <p:cNvPr id="12298" name="Group 2"/>
          <p:cNvGrpSpPr>
            <a:grpSpLocks/>
          </p:cNvGrpSpPr>
          <p:nvPr/>
        </p:nvGrpSpPr>
        <p:grpSpPr bwMode="auto">
          <a:xfrm>
            <a:off x="446087" y="894778"/>
            <a:ext cx="8251825" cy="285750"/>
            <a:chOff x="442823" y="913677"/>
            <a:chExt cx="8252603" cy="286616"/>
          </a:xfrm>
        </p:grpSpPr>
        <p:sp>
          <p:nvSpPr>
            <p:cNvPr id="12300" name="TextBox 20"/>
            <p:cNvSpPr txBox="1">
              <a:spLocks noChangeArrowheads="1"/>
            </p:cNvSpPr>
            <p:nvPr/>
          </p:nvSpPr>
          <p:spPr bwMode="auto">
            <a:xfrm>
              <a:off x="619125" y="964652"/>
              <a:ext cx="392199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sz="1200" dirty="0">
                  <a:solidFill>
                    <a:schemeClr val="tx1"/>
                  </a:solidFill>
                </a:rPr>
                <a:t>Animals  x   World News  </a:t>
              </a:r>
              <a:endParaRPr lang="en-GB" altLang="en-US" sz="1200" b="1" dirty="0">
                <a:solidFill>
                  <a:schemeClr val="tx1"/>
                </a:solidFill>
              </a:endParaRPr>
            </a:p>
          </p:txBody>
        </p:sp>
        <p:sp>
          <p:nvSpPr>
            <p:cNvPr id="12301" name="TextBox 9"/>
            <p:cNvSpPr txBox="1">
              <a:spLocks noChangeArrowheads="1"/>
            </p:cNvSpPr>
            <p:nvPr/>
          </p:nvSpPr>
          <p:spPr bwMode="auto">
            <a:xfrm>
              <a:off x="4577812" y="964652"/>
              <a:ext cx="399245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algn="r" eaLnBrk="1" hangingPunct="1">
                <a:lnSpc>
                  <a:spcPct val="100000"/>
                </a:lnSpc>
                <a:spcBef>
                  <a:spcPct val="0"/>
                </a:spcBef>
                <a:buFontTx/>
                <a:buNone/>
              </a:pPr>
              <a:r>
                <a:rPr lang="en-GB" altLang="en-US" sz="1200" b="1" dirty="0">
                  <a:solidFill>
                    <a:schemeClr val="tx1"/>
                  </a:solidFill>
                </a:rPr>
                <a:t>4</a:t>
              </a:r>
              <a:r>
                <a:rPr lang="en-GB" altLang="en-US" sz="1200" b="1" baseline="30000" dirty="0">
                  <a:solidFill>
                    <a:schemeClr val="tx1"/>
                  </a:solidFill>
                </a:rPr>
                <a:t>th</a:t>
              </a:r>
              <a:r>
                <a:rPr lang="en-GB" altLang="en-US" sz="1200" b="1" dirty="0">
                  <a:solidFill>
                    <a:schemeClr val="tx1"/>
                  </a:solidFill>
                </a:rPr>
                <a:t> February 2019</a:t>
              </a:r>
            </a:p>
          </p:txBody>
        </p:sp>
        <p:cxnSp>
          <p:nvCxnSpPr>
            <p:cNvPr id="34" name="Straight Connector 33"/>
            <p:cNvCxnSpPr/>
            <p:nvPr/>
          </p:nvCxnSpPr>
          <p:spPr>
            <a:xfrm>
              <a:off x="442823" y="913677"/>
              <a:ext cx="8246252" cy="0"/>
            </a:xfrm>
            <a:prstGeom prst="line">
              <a:avLst/>
            </a:prstGeom>
            <a:ln w="25400">
              <a:solidFill>
                <a:srgbClr val="30252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42823" y="1200293"/>
              <a:ext cx="8252603" cy="0"/>
            </a:xfrm>
            <a:prstGeom prst="line">
              <a:avLst/>
            </a:prstGeom>
            <a:ln w="25400">
              <a:solidFill>
                <a:srgbClr val="302524"/>
              </a:solidFill>
            </a:ln>
          </p:spPr>
          <p:style>
            <a:lnRef idx="1">
              <a:schemeClr val="accent1"/>
            </a:lnRef>
            <a:fillRef idx="0">
              <a:schemeClr val="accent1"/>
            </a:fillRef>
            <a:effectRef idx="0">
              <a:schemeClr val="accent1"/>
            </a:effectRef>
            <a:fontRef idx="minor">
              <a:schemeClr val="tx1"/>
            </a:fontRef>
          </p:style>
        </p:cxnSp>
        <p:pic>
          <p:nvPicPr>
            <p:cNvPr id="12304"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bwMode="auto">
            <a:xfrm>
              <a:off x="1213189" y="969890"/>
              <a:ext cx="178863" cy="17938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bwMode="auto">
            <a:xfrm>
              <a:off x="2317393" y="969890"/>
              <a:ext cx="178863"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8" name="Picture 37"/>
          <p:cNvPicPr>
            <a:picLocks noChangeAspect="1"/>
          </p:cNvPicPr>
          <p:nvPr/>
        </p:nvPicPr>
        <p:blipFill rotWithShape="1">
          <a:blip r:embed="rId12">
            <a:extLst>
              <a:ext uri="{28A0092B-C50C-407E-A947-70E740481C1C}">
                <a14:useLocalDpi xmlns:a14="http://schemas.microsoft.com/office/drawing/2010/main" val="0"/>
              </a:ext>
            </a:extLst>
          </a:blip>
          <a:srcRect l="-6065" t="-42495" r="-6065" b="-37987"/>
          <a:stretch/>
        </p:blipFill>
        <p:spPr>
          <a:xfrm>
            <a:off x="4295819" y="372782"/>
            <a:ext cx="546010" cy="503237"/>
          </a:xfrm>
          <a:prstGeom prst="ellipse">
            <a:avLst/>
          </a:prstGeom>
          <a:solidFill>
            <a:srgbClr val="7BB043"/>
          </a:solidFill>
          <a:ln w="19050">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b="3575"/>
          <a:stretch/>
        </p:blipFill>
        <p:spPr>
          <a:xfrm>
            <a:off x="489411" y="464820"/>
            <a:ext cx="8168639" cy="5907405"/>
          </a:xfrm>
          <a:prstGeom prst="roundRect">
            <a:avLst>
              <a:gd name="adj" fmla="val 2087"/>
            </a:avLst>
          </a:prstGeom>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546475" y="1181100"/>
            <a:ext cx="2919413" cy="646331"/>
          </a:xfrm>
          <a:prstGeom prst="rect">
            <a:avLst/>
          </a:prstGeom>
          <a:solidFill>
            <a:srgbClr val="D2E6BC"/>
          </a:solidFill>
        </p:spPr>
        <p:txBody>
          <a:bodyPr>
            <a:spAutoFit/>
          </a:bodyPr>
          <a:lstStyle/>
          <a:p>
            <a:pPr eaLnBrk="1" fontAlgn="auto" hangingPunct="1">
              <a:spcBef>
                <a:spcPts val="0"/>
              </a:spcBef>
              <a:spcAft>
                <a:spcPts val="0"/>
              </a:spcAft>
              <a:defRPr/>
            </a:pPr>
            <a:r>
              <a:rPr lang="en-GB" dirty="0"/>
              <a:t>The islands are very remote. </a:t>
            </a:r>
          </a:p>
        </p:txBody>
      </p:sp>
      <p:sp>
        <p:nvSpPr>
          <p:cNvPr id="8" name="TextBox 7"/>
          <p:cNvSpPr txBox="1"/>
          <p:nvPr/>
        </p:nvSpPr>
        <p:spPr>
          <a:xfrm>
            <a:off x="536575" y="1181100"/>
            <a:ext cx="2919413" cy="1477328"/>
          </a:xfrm>
          <a:prstGeom prst="rect">
            <a:avLst/>
          </a:prstGeom>
          <a:solidFill>
            <a:schemeClr val="accent5">
              <a:lumMod val="40000"/>
              <a:lumOff val="60000"/>
            </a:schemeClr>
          </a:solidFill>
        </p:spPr>
        <p:txBody>
          <a:bodyPr>
            <a:spAutoFit/>
          </a:bodyPr>
          <a:lstStyle/>
          <a:p>
            <a:pPr eaLnBrk="1" fontAlgn="auto" hangingPunct="1">
              <a:spcBef>
                <a:spcPts val="0"/>
              </a:spcBef>
              <a:spcAft>
                <a:spcPts val="0"/>
              </a:spcAft>
              <a:defRPr/>
            </a:pPr>
            <a:r>
              <a:rPr lang="en-GB" dirty="0">
                <a:latin typeface="+mn-lt"/>
              </a:rPr>
              <a:t>The Galapagos islands are in the Pacific Ocean, about 620 miles from the coast of Ecuador, in South America. </a:t>
            </a:r>
          </a:p>
        </p:txBody>
      </p:sp>
      <p:cxnSp>
        <p:nvCxnSpPr>
          <p:cNvPr id="14" name="Straight Connector 13"/>
          <p:cNvCxnSpPr/>
          <p:nvPr/>
        </p:nvCxnSpPr>
        <p:spPr>
          <a:xfrm>
            <a:off x="444500" y="1177925"/>
            <a:ext cx="6113463"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557963" y="393915"/>
            <a:ext cx="2012950" cy="791737"/>
          </a:xfrm>
          <a:prstGeom prst="rect">
            <a:avLst/>
          </a:prstGeom>
          <a:solidFill>
            <a:schemeClr val="bg1"/>
          </a:solidFill>
          <a:ln w="28575">
            <a:solidFill>
              <a:srgbClr val="4A3582"/>
            </a:solidFill>
          </a:ln>
        </p:spPr>
        <p:txBody>
          <a:bodyPr lIns="108000" tIns="72000" rIns="108000" bIns="72000" spcCol="360000" anchor="ctr">
            <a:spAutoFit/>
          </a:bodyPr>
          <a:lstStyle/>
          <a:p>
            <a:pPr eaLnBrk="1" fontAlgn="auto" hangingPunct="1">
              <a:spcBef>
                <a:spcPts val="0"/>
              </a:spcBef>
              <a:spcAft>
                <a:spcPts val="0"/>
              </a:spcAft>
              <a:defRPr/>
            </a:pPr>
            <a:r>
              <a:rPr lang="en-GB" sz="1400" kern="1000" dirty="0"/>
              <a:t>especially</a:t>
            </a:r>
          </a:p>
          <a:p>
            <a:pPr eaLnBrk="1" fontAlgn="auto" hangingPunct="1">
              <a:spcBef>
                <a:spcPts val="0"/>
              </a:spcBef>
              <a:spcAft>
                <a:spcPts val="0"/>
              </a:spcAft>
              <a:defRPr/>
            </a:pPr>
            <a:r>
              <a:rPr lang="en-GB" sz="1400" kern="1000" dirty="0"/>
              <a:t>environment</a:t>
            </a:r>
          </a:p>
          <a:p>
            <a:pPr eaLnBrk="1" fontAlgn="auto" hangingPunct="1">
              <a:spcBef>
                <a:spcPts val="0"/>
              </a:spcBef>
              <a:spcAft>
                <a:spcPts val="0"/>
              </a:spcAft>
              <a:defRPr/>
            </a:pPr>
            <a:r>
              <a:rPr lang="en-GB" sz="1400" kern="1000" dirty="0"/>
              <a:t>developed</a:t>
            </a:r>
          </a:p>
        </p:txBody>
      </p:sp>
      <p:sp>
        <p:nvSpPr>
          <p:cNvPr id="2" name="Title 1"/>
          <p:cNvSpPr>
            <a:spLocks noGrp="1"/>
          </p:cNvSpPr>
          <p:nvPr>
            <p:ph type="title" idx="4294967295"/>
          </p:nvPr>
        </p:nvSpPr>
        <p:spPr>
          <a:xfrm>
            <a:off x="444500" y="522288"/>
            <a:ext cx="6113463" cy="655637"/>
          </a:xfrm>
          <a:prstGeom prst="roundRect">
            <a:avLst>
              <a:gd name="adj" fmla="val 0"/>
            </a:avLst>
          </a:prstGeom>
        </p:spPr>
        <p:txBody>
          <a:bodyPr/>
          <a:lstStyle/>
          <a:p>
            <a:pPr algn="ctr"/>
            <a:r>
              <a:rPr lang="en-GB" altLang="en-US" sz="2000" dirty="0">
                <a:solidFill>
                  <a:schemeClr val="tx1"/>
                </a:solidFill>
                <a:latin typeface="Twinkl" pitchFamily="2" charset="0"/>
              </a:rPr>
              <a:t>Where Are the Galapagos Islands?</a:t>
            </a:r>
          </a:p>
        </p:txBody>
      </p:sp>
      <p:sp>
        <p:nvSpPr>
          <p:cNvPr id="19" name="TextBox 18"/>
          <p:cNvSpPr txBox="1">
            <a:spLocks noChangeArrowheads="1"/>
          </p:cNvSpPr>
          <p:nvPr/>
        </p:nvSpPr>
        <p:spPr bwMode="auto">
          <a:xfrm>
            <a:off x="6559868" y="4737056"/>
            <a:ext cx="2012950" cy="864440"/>
          </a:xfrm>
          <a:prstGeom prst="rect">
            <a:avLst/>
          </a:prstGeom>
          <a:solidFill>
            <a:schemeClr val="bg1"/>
          </a:solidFill>
          <a:ln w="28575">
            <a:solidFill>
              <a:srgbClr val="1C4160"/>
            </a:solidFill>
            <a:miter lim="800000"/>
            <a:headEnd/>
            <a:tailEnd/>
          </a:ln>
        </p:spPr>
        <p:txBody>
          <a:bodyPr lIns="108000" tIns="108000" rIns="432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eaLnBrk="1" hangingPunct="1">
              <a:lnSpc>
                <a:spcPct val="100000"/>
              </a:lnSpc>
              <a:spcBef>
                <a:spcPct val="0"/>
              </a:spcBef>
              <a:spcAft>
                <a:spcPts val="1200"/>
              </a:spcAft>
              <a:buFontTx/>
              <a:buNone/>
            </a:pPr>
            <a:r>
              <a:rPr lang="en-GB" altLang="en-US" sz="1400" dirty="0">
                <a:solidFill>
                  <a:schemeClr val="tx1"/>
                </a:solidFill>
              </a:rPr>
              <a:t>Use an atlas to find the Galapagos islands.</a:t>
            </a: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8213249" y="4801666"/>
            <a:ext cx="71913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p:nvSpPr>
        <p:spPr bwMode="auto">
          <a:xfrm>
            <a:off x="6552878" y="5681331"/>
            <a:ext cx="2012950" cy="864440"/>
          </a:xfrm>
          <a:prstGeom prst="rect">
            <a:avLst/>
          </a:prstGeom>
          <a:solidFill>
            <a:schemeClr val="bg1"/>
          </a:solidFill>
          <a:ln w="28575">
            <a:solidFill>
              <a:srgbClr val="18552B"/>
            </a:solidFill>
            <a:miter lim="800000"/>
            <a:headEnd/>
            <a:tailEnd/>
          </a:ln>
        </p:spPr>
        <p:txBody>
          <a:bodyPr lIns="108000" tIns="108000" rIns="540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eaLnBrk="1" hangingPunct="1">
              <a:lnSpc>
                <a:spcPct val="100000"/>
              </a:lnSpc>
              <a:spcBef>
                <a:spcPct val="0"/>
              </a:spcBef>
              <a:spcAft>
                <a:spcPts val="1200"/>
              </a:spcAft>
              <a:buFontTx/>
              <a:buNone/>
            </a:pPr>
            <a:r>
              <a:rPr lang="en-GB" altLang="en-US" sz="1400" dirty="0">
                <a:solidFill>
                  <a:schemeClr val="tx1"/>
                </a:solidFill>
              </a:rPr>
              <a:t>What else do you know about Charles Darwin?</a:t>
            </a: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66397" y="5764043"/>
            <a:ext cx="719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24825" y="428625"/>
            <a:ext cx="719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2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hlinkClick r:id="rId7" action="ppaction://hlinksldjump"/>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bwMode="auto">
          <a:xfrm>
            <a:off x="6552879" y="1268363"/>
            <a:ext cx="2012950" cy="3388001"/>
          </a:xfrm>
          <a:prstGeom prst="rect">
            <a:avLst/>
          </a:prstGeom>
          <a:solidFill>
            <a:schemeClr val="tx1"/>
          </a:solidFill>
          <a:ln>
            <a:noFill/>
          </a:ln>
        </p:spPr>
      </p:pic>
      <p:sp>
        <p:nvSpPr>
          <p:cNvPr id="15" name="TextBox 14"/>
          <p:cNvSpPr txBox="1"/>
          <p:nvPr/>
        </p:nvSpPr>
        <p:spPr>
          <a:xfrm>
            <a:off x="529584" y="2721619"/>
            <a:ext cx="2919413" cy="1200329"/>
          </a:xfrm>
          <a:prstGeom prst="rect">
            <a:avLst/>
          </a:prstGeom>
          <a:solidFill>
            <a:srgbClr val="D2E6BC"/>
          </a:solidFill>
        </p:spPr>
        <p:txBody>
          <a:bodyPr>
            <a:spAutoFit/>
          </a:bodyPr>
          <a:lstStyle/>
          <a:p>
            <a:pPr eaLnBrk="1" fontAlgn="auto" hangingPunct="1">
              <a:spcBef>
                <a:spcPts val="0"/>
              </a:spcBef>
              <a:spcAft>
                <a:spcPts val="0"/>
              </a:spcAft>
              <a:defRPr/>
            </a:pPr>
            <a:r>
              <a:rPr lang="en-GB" dirty="0">
                <a:latin typeface="+mn-lt"/>
              </a:rPr>
              <a:t>The archipelago is made up of 19 islands. The largest is Isabela and is around 82 miles long. </a:t>
            </a:r>
          </a:p>
        </p:txBody>
      </p:sp>
      <p:sp>
        <p:nvSpPr>
          <p:cNvPr id="16" name="TextBox 15"/>
          <p:cNvSpPr txBox="1"/>
          <p:nvPr/>
        </p:nvSpPr>
        <p:spPr>
          <a:xfrm>
            <a:off x="533080" y="3985139"/>
            <a:ext cx="2919413" cy="1200329"/>
          </a:xfrm>
          <a:prstGeom prst="rect">
            <a:avLst/>
          </a:prstGeom>
          <a:solidFill>
            <a:schemeClr val="accent5">
              <a:lumMod val="40000"/>
              <a:lumOff val="60000"/>
            </a:schemeClr>
          </a:solidFill>
        </p:spPr>
        <p:txBody>
          <a:bodyPr>
            <a:spAutoFit/>
          </a:bodyPr>
          <a:lstStyle/>
          <a:p>
            <a:pPr eaLnBrk="1" fontAlgn="auto" hangingPunct="1">
              <a:spcBef>
                <a:spcPts val="0"/>
              </a:spcBef>
              <a:spcAft>
                <a:spcPts val="0"/>
              </a:spcAft>
              <a:defRPr/>
            </a:pPr>
            <a:r>
              <a:rPr lang="en-GB" dirty="0"/>
              <a:t>The islands are all volcanic. This means they are formed of lava piles and volcanoes. </a:t>
            </a:r>
          </a:p>
        </p:txBody>
      </p:sp>
      <p:sp>
        <p:nvSpPr>
          <p:cNvPr id="18" name="TextBox 17"/>
          <p:cNvSpPr txBox="1"/>
          <p:nvPr/>
        </p:nvSpPr>
        <p:spPr>
          <a:xfrm>
            <a:off x="3546474" y="1887330"/>
            <a:ext cx="2919413" cy="1477328"/>
          </a:xfrm>
          <a:prstGeom prst="rect">
            <a:avLst/>
          </a:prstGeom>
          <a:solidFill>
            <a:schemeClr val="accent5">
              <a:lumMod val="40000"/>
              <a:lumOff val="60000"/>
            </a:schemeClr>
          </a:solidFill>
        </p:spPr>
        <p:txBody>
          <a:bodyPr>
            <a:spAutoFit/>
          </a:bodyPr>
          <a:lstStyle/>
          <a:p>
            <a:pPr eaLnBrk="1" fontAlgn="auto" hangingPunct="1">
              <a:spcBef>
                <a:spcPts val="0"/>
              </a:spcBef>
              <a:spcAft>
                <a:spcPts val="0"/>
              </a:spcAft>
              <a:defRPr/>
            </a:pPr>
            <a:r>
              <a:rPr lang="en-GB" dirty="0"/>
              <a:t>While many of the animals on the island are similar to each other, they have </a:t>
            </a:r>
            <a:r>
              <a:rPr lang="en-GB" dirty="0">
                <a:solidFill>
                  <a:schemeClr val="accent6"/>
                </a:solidFill>
              </a:rPr>
              <a:t>developed</a:t>
            </a:r>
            <a:r>
              <a:rPr lang="en-GB" dirty="0"/>
              <a:t> in different ways. </a:t>
            </a:r>
          </a:p>
        </p:txBody>
      </p:sp>
      <p:sp>
        <p:nvSpPr>
          <p:cNvPr id="25" name="TextBox 24"/>
          <p:cNvSpPr txBox="1"/>
          <p:nvPr/>
        </p:nvSpPr>
        <p:spPr>
          <a:xfrm>
            <a:off x="3546474" y="3431142"/>
            <a:ext cx="2919413" cy="1754326"/>
          </a:xfrm>
          <a:prstGeom prst="rect">
            <a:avLst/>
          </a:prstGeom>
          <a:solidFill>
            <a:srgbClr val="D2E6BC"/>
          </a:solidFill>
        </p:spPr>
        <p:txBody>
          <a:bodyPr>
            <a:spAutoFit/>
          </a:bodyPr>
          <a:lstStyle/>
          <a:p>
            <a:pPr eaLnBrk="1" fontAlgn="auto" hangingPunct="1">
              <a:spcBef>
                <a:spcPts val="0"/>
              </a:spcBef>
              <a:spcAft>
                <a:spcPts val="0"/>
              </a:spcAft>
              <a:defRPr/>
            </a:pPr>
            <a:r>
              <a:rPr lang="en-GB" dirty="0">
                <a:latin typeface="+mn-lt"/>
              </a:rPr>
              <a:t>In 1835, Charles Darwin spotted that the finches on the islands had very different beaks, suited to the food found on that island. </a:t>
            </a:r>
          </a:p>
        </p:txBody>
      </p:sp>
      <p:sp>
        <p:nvSpPr>
          <p:cNvPr id="27" name="TextBox 26"/>
          <p:cNvSpPr txBox="1"/>
          <p:nvPr/>
        </p:nvSpPr>
        <p:spPr>
          <a:xfrm>
            <a:off x="3546474" y="5249135"/>
            <a:ext cx="2919413" cy="923330"/>
          </a:xfrm>
          <a:prstGeom prst="rect">
            <a:avLst/>
          </a:prstGeom>
          <a:solidFill>
            <a:schemeClr val="accent5">
              <a:lumMod val="40000"/>
              <a:lumOff val="60000"/>
            </a:schemeClr>
          </a:solidFill>
        </p:spPr>
        <p:txBody>
          <a:bodyPr>
            <a:spAutoFit/>
          </a:bodyPr>
          <a:lstStyle/>
          <a:p>
            <a:pPr eaLnBrk="1" fontAlgn="auto" hangingPunct="1">
              <a:spcBef>
                <a:spcPts val="0"/>
              </a:spcBef>
              <a:spcAft>
                <a:spcPts val="0"/>
              </a:spcAft>
              <a:defRPr/>
            </a:pPr>
            <a:r>
              <a:rPr lang="en-GB" dirty="0"/>
              <a:t>This was an important part of his theory of evolution. </a:t>
            </a:r>
          </a:p>
        </p:txBody>
      </p:sp>
      <p:sp>
        <p:nvSpPr>
          <p:cNvPr id="28" name="TextBox 27"/>
          <p:cNvSpPr txBox="1"/>
          <p:nvPr/>
        </p:nvSpPr>
        <p:spPr>
          <a:xfrm>
            <a:off x="529583" y="5249135"/>
            <a:ext cx="2919413" cy="923330"/>
          </a:xfrm>
          <a:prstGeom prst="rect">
            <a:avLst/>
          </a:prstGeom>
          <a:solidFill>
            <a:srgbClr val="D2E6BC"/>
          </a:solidFill>
        </p:spPr>
        <p:txBody>
          <a:bodyPr>
            <a:spAutoFit/>
          </a:bodyPr>
          <a:lstStyle/>
          <a:p>
            <a:pPr eaLnBrk="1" fontAlgn="auto" hangingPunct="1">
              <a:spcBef>
                <a:spcPts val="0"/>
              </a:spcBef>
              <a:spcAft>
                <a:spcPts val="0"/>
              </a:spcAft>
              <a:defRPr/>
            </a:pPr>
            <a:r>
              <a:rPr lang="en-GB" dirty="0"/>
              <a:t>The Galapagos are </a:t>
            </a:r>
            <a:r>
              <a:rPr lang="en-GB" dirty="0">
                <a:solidFill>
                  <a:schemeClr val="accent6"/>
                </a:solidFill>
              </a:rPr>
              <a:t>especially</a:t>
            </a:r>
            <a:r>
              <a:rPr lang="en-GB" dirty="0"/>
              <a:t> famous for their </a:t>
            </a:r>
            <a:r>
              <a:rPr lang="en-GB" dirty="0">
                <a:solidFill>
                  <a:schemeClr val="accent6"/>
                </a:solidFill>
              </a:rPr>
              <a:t>environment</a:t>
            </a:r>
            <a:r>
              <a:rPr lang="en-GB" dirty="0"/>
              <a:t> and wildlife. </a:t>
            </a:r>
          </a:p>
        </p:txBody>
      </p:sp>
      <p:pic>
        <p:nvPicPr>
          <p:cNvPr id="29" name="Picture 28"/>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397302" y="4942134"/>
            <a:ext cx="2068585" cy="13187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10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right)">
                                      <p:cBhvr>
                                        <p:cTn id="16" dur="500"/>
                                        <p:tgtEl>
                                          <p:spTgt spid="2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par>
                                <p:cTn id="22" presetID="10" presetClass="entr" presetSubtype="0" fill="hold" nodeType="withEffect">
                                  <p:stCondLst>
                                    <p:cond delay="50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up)">
                                      <p:cBhvr>
                                        <p:cTn id="29" dur="500"/>
                                        <p:tgtEl>
                                          <p:spTgt spid="1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up)">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up)">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up)">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up)">
                                      <p:cBhvr>
                                        <p:cTn id="54" dur="500"/>
                                        <p:tgtEl>
                                          <p:spTgt spid="25"/>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up)">
                                      <p:cBhvr>
                                        <p:cTn id="63" dur="500"/>
                                        <p:tgtEl>
                                          <p:spTgt spid="2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cTn>
                              </p:par>
                              <p:par>
                                <p:cTn id="69" presetID="22" presetClass="entr" presetSubtype="2" fill="hold" grpId="0" nodeType="withEffect">
                                  <p:stCondLst>
                                    <p:cond delay="500"/>
                                  </p:stCondLst>
                                  <p:childTnLst>
                                    <p:set>
                                      <p:cBhvr>
                                        <p:cTn id="70" dur="1" fill="hold">
                                          <p:stCondLst>
                                            <p:cond delay="0"/>
                                          </p:stCondLst>
                                        </p:cTn>
                                        <p:tgtEl>
                                          <p:spTgt spid="19"/>
                                        </p:tgtEl>
                                        <p:attrNameLst>
                                          <p:attrName>style.visibility</p:attrName>
                                        </p:attrNameLst>
                                      </p:cBhvr>
                                      <p:to>
                                        <p:strVal val="visible"/>
                                      </p:to>
                                    </p:set>
                                    <p:animEffect transition="in" filter="wipe(right)">
                                      <p:cBhvr>
                                        <p:cTn id="71" dur="500"/>
                                        <p:tgtEl>
                                          <p:spTgt spid="19"/>
                                        </p:tgtEl>
                                      </p:cBhvr>
                                    </p:animEffect>
                                  </p:childTnLst>
                                </p:cTn>
                              </p:par>
                              <p:par>
                                <p:cTn id="72" presetID="10" presetClass="entr" presetSubtype="0" fill="hold" nodeType="withEffect">
                                  <p:stCondLst>
                                    <p:cond delay="1000"/>
                                  </p:stCondLst>
                                  <p:childTnLst>
                                    <p:set>
                                      <p:cBhvr>
                                        <p:cTn id="73" dur="1" fill="hold">
                                          <p:stCondLst>
                                            <p:cond delay="0"/>
                                          </p:stCondLst>
                                        </p:cTn>
                                        <p:tgtEl>
                                          <p:spTgt spid="22"/>
                                        </p:tgtEl>
                                        <p:attrNameLst>
                                          <p:attrName>style.visibility</p:attrName>
                                        </p:attrNameLst>
                                      </p:cBhvr>
                                      <p:to>
                                        <p:strVal val="visible"/>
                                      </p:to>
                                    </p:set>
                                    <p:animEffect transition="in" filter="fade">
                                      <p:cBhvr>
                                        <p:cTn id="74" dur="500"/>
                                        <p:tgtEl>
                                          <p:spTgt spid="22"/>
                                        </p:tgtEl>
                                      </p:cBhvr>
                                    </p:animEffect>
                                  </p:childTnLst>
                                </p:cTn>
                              </p:par>
                              <p:par>
                                <p:cTn id="75" presetID="22" presetClass="entr" presetSubtype="2" fill="hold" grpId="0" nodeType="withEffect">
                                  <p:stCondLst>
                                    <p:cond delay="1500"/>
                                  </p:stCondLst>
                                  <p:childTnLst>
                                    <p:set>
                                      <p:cBhvr>
                                        <p:cTn id="76" dur="1" fill="hold">
                                          <p:stCondLst>
                                            <p:cond delay="0"/>
                                          </p:stCondLst>
                                        </p:cTn>
                                        <p:tgtEl>
                                          <p:spTgt spid="21"/>
                                        </p:tgtEl>
                                        <p:attrNameLst>
                                          <p:attrName>style.visibility</p:attrName>
                                        </p:attrNameLst>
                                      </p:cBhvr>
                                      <p:to>
                                        <p:strVal val="visible"/>
                                      </p:to>
                                    </p:set>
                                    <p:animEffect transition="in" filter="wipe(right)">
                                      <p:cBhvr>
                                        <p:cTn id="7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24" grpId="0" animBg="1"/>
      <p:bldP spid="2" grpId="0"/>
      <p:bldP spid="19" grpId="0" animBg="1"/>
      <p:bldP spid="21" grpId="0" animBg="1"/>
      <p:bldP spid="15" grpId="0" animBg="1"/>
      <p:bldP spid="16" grpId="0" animBg="1"/>
      <p:bldP spid="18" grpId="0" animBg="1"/>
      <p:bldP spid="25" grpId="0" animBg="1"/>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1">
            <a:hlinkClick r:id="rId2" action="ppaction://hlinksldjump"/>
            <a:extLst>
              <a:ext uri="{FF2B5EF4-FFF2-40B4-BE49-F238E27FC236}">
                <a16:creationId xmlns:a16="http://schemas.microsoft.com/office/drawing/2014/main" id="{FAC5E5C7-515B-471A-8318-E0D5D3E1BC4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488487" y="461394"/>
            <a:ext cx="8189245" cy="5922628"/>
          </a:xfrm>
          <a:prstGeom prst="roundRect">
            <a:avLst>
              <a:gd name="adj" fmla="val 3119"/>
            </a:avLst>
          </a:prstGeom>
          <a:solidFill>
            <a:schemeClr val="tx1"/>
          </a:solidFill>
          <a:ln>
            <a:noFill/>
          </a:ln>
        </p:spPr>
      </p:pic>
    </p:spTree>
    <p:extLst>
      <p:ext uri="{BB962C8B-B14F-4D97-AF65-F5344CB8AC3E}">
        <p14:creationId xmlns:p14="http://schemas.microsoft.com/office/powerpoint/2010/main" val="1502768297"/>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547268" y="1177925"/>
            <a:ext cx="2919413" cy="923330"/>
          </a:xfrm>
          <a:prstGeom prst="rect">
            <a:avLst/>
          </a:prstGeom>
          <a:solidFill>
            <a:schemeClr val="accent4">
              <a:lumMod val="40000"/>
              <a:lumOff val="60000"/>
            </a:schemeClr>
          </a:solidFill>
        </p:spPr>
        <p:txBody>
          <a:bodyPr>
            <a:spAutoFit/>
          </a:bodyPr>
          <a:lstStyle/>
          <a:p>
            <a:pPr eaLnBrk="1" fontAlgn="auto" hangingPunct="1">
              <a:spcBef>
                <a:spcPts val="0"/>
              </a:spcBef>
              <a:spcAft>
                <a:spcPts val="0"/>
              </a:spcAft>
              <a:defRPr/>
            </a:pPr>
            <a:r>
              <a:rPr lang="en-GB" dirty="0"/>
              <a:t>Over time, the species will have adapted to suit its </a:t>
            </a:r>
            <a:r>
              <a:rPr lang="en-GB" dirty="0">
                <a:solidFill>
                  <a:schemeClr val="accent6"/>
                </a:solidFill>
              </a:rPr>
              <a:t>environment</a:t>
            </a:r>
            <a:r>
              <a:rPr lang="en-GB" dirty="0"/>
              <a:t>. </a:t>
            </a:r>
          </a:p>
        </p:txBody>
      </p:sp>
      <p:sp>
        <p:nvSpPr>
          <p:cNvPr id="8" name="TextBox 7"/>
          <p:cNvSpPr txBox="1"/>
          <p:nvPr/>
        </p:nvSpPr>
        <p:spPr>
          <a:xfrm>
            <a:off x="536575" y="1181100"/>
            <a:ext cx="2919413" cy="923330"/>
          </a:xfrm>
          <a:prstGeom prst="rect">
            <a:avLst/>
          </a:prstGeom>
          <a:solidFill>
            <a:schemeClr val="accent5">
              <a:lumMod val="40000"/>
              <a:lumOff val="60000"/>
            </a:schemeClr>
          </a:solidFill>
        </p:spPr>
        <p:txBody>
          <a:bodyPr>
            <a:spAutoFit/>
          </a:bodyPr>
          <a:lstStyle/>
          <a:p>
            <a:pPr eaLnBrk="1" fontAlgn="auto" hangingPunct="1">
              <a:spcBef>
                <a:spcPts val="0"/>
              </a:spcBef>
              <a:spcAft>
                <a:spcPts val="0"/>
              </a:spcAft>
              <a:defRPr/>
            </a:pPr>
            <a:r>
              <a:rPr lang="en-GB" dirty="0">
                <a:latin typeface="+mn-lt"/>
              </a:rPr>
              <a:t>Over millions of years, living things change and adapt to their habitat.</a:t>
            </a:r>
          </a:p>
        </p:txBody>
      </p:sp>
      <p:cxnSp>
        <p:nvCxnSpPr>
          <p:cNvPr id="14" name="Straight Connector 13"/>
          <p:cNvCxnSpPr/>
          <p:nvPr/>
        </p:nvCxnSpPr>
        <p:spPr>
          <a:xfrm>
            <a:off x="444500" y="1177925"/>
            <a:ext cx="6113463"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561295" y="285456"/>
            <a:ext cx="2012950" cy="1007181"/>
          </a:xfrm>
          <a:prstGeom prst="rect">
            <a:avLst/>
          </a:prstGeom>
          <a:solidFill>
            <a:schemeClr val="bg1"/>
          </a:solidFill>
          <a:ln w="28575">
            <a:solidFill>
              <a:srgbClr val="4A3582"/>
            </a:solidFill>
          </a:ln>
        </p:spPr>
        <p:txBody>
          <a:bodyPr lIns="108000" tIns="72000" rIns="108000" bIns="72000" spcCol="360000" anchor="ctr">
            <a:spAutoFit/>
          </a:bodyPr>
          <a:lstStyle/>
          <a:p>
            <a:pPr eaLnBrk="1" fontAlgn="auto" hangingPunct="1">
              <a:spcBef>
                <a:spcPts val="0"/>
              </a:spcBef>
              <a:spcAft>
                <a:spcPts val="0"/>
              </a:spcAft>
              <a:defRPr/>
            </a:pPr>
            <a:r>
              <a:rPr lang="en-GB" sz="1400" kern="1000" dirty="0"/>
              <a:t>develop</a:t>
            </a:r>
          </a:p>
          <a:p>
            <a:pPr eaLnBrk="1" fontAlgn="auto" hangingPunct="1">
              <a:spcBef>
                <a:spcPts val="0"/>
              </a:spcBef>
              <a:spcAft>
                <a:spcPts val="0"/>
              </a:spcAft>
              <a:defRPr/>
            </a:pPr>
            <a:r>
              <a:rPr lang="en-GB" sz="1400" kern="1000" dirty="0"/>
              <a:t>variety</a:t>
            </a:r>
          </a:p>
          <a:p>
            <a:pPr eaLnBrk="1" fontAlgn="auto" hangingPunct="1">
              <a:spcBef>
                <a:spcPts val="0"/>
              </a:spcBef>
              <a:spcAft>
                <a:spcPts val="0"/>
              </a:spcAft>
              <a:defRPr/>
            </a:pPr>
            <a:r>
              <a:rPr lang="en-GB" sz="1400" kern="1000" dirty="0"/>
              <a:t>environment</a:t>
            </a:r>
          </a:p>
          <a:p>
            <a:pPr eaLnBrk="1" fontAlgn="auto" hangingPunct="1">
              <a:spcBef>
                <a:spcPts val="0"/>
              </a:spcBef>
              <a:spcAft>
                <a:spcPts val="0"/>
              </a:spcAft>
              <a:defRPr/>
            </a:pPr>
            <a:r>
              <a:rPr lang="en-GB" sz="1400" kern="1000" dirty="0"/>
              <a:t>recognised</a:t>
            </a:r>
          </a:p>
        </p:txBody>
      </p:sp>
      <p:sp>
        <p:nvSpPr>
          <p:cNvPr id="2" name="Title 1"/>
          <p:cNvSpPr>
            <a:spLocks noGrp="1"/>
          </p:cNvSpPr>
          <p:nvPr>
            <p:ph type="title" idx="4294967295"/>
          </p:nvPr>
        </p:nvSpPr>
        <p:spPr>
          <a:xfrm>
            <a:off x="444500" y="522288"/>
            <a:ext cx="6113463" cy="655637"/>
          </a:xfrm>
          <a:prstGeom prst="roundRect">
            <a:avLst>
              <a:gd name="adj" fmla="val 0"/>
            </a:avLst>
          </a:prstGeom>
        </p:spPr>
        <p:txBody>
          <a:bodyPr/>
          <a:lstStyle/>
          <a:p>
            <a:pPr algn="ctr"/>
            <a:r>
              <a:rPr lang="en-GB" altLang="en-US" sz="2000" dirty="0">
                <a:solidFill>
                  <a:schemeClr val="tx1"/>
                </a:solidFill>
                <a:latin typeface="Twinkl" pitchFamily="2" charset="0"/>
              </a:rPr>
              <a:t>What Is Evolution?</a:t>
            </a:r>
          </a:p>
        </p:txBody>
      </p:sp>
      <p:sp>
        <p:nvSpPr>
          <p:cNvPr id="19" name="TextBox 18"/>
          <p:cNvSpPr txBox="1">
            <a:spLocks noChangeArrowheads="1"/>
          </p:cNvSpPr>
          <p:nvPr/>
        </p:nvSpPr>
        <p:spPr bwMode="auto">
          <a:xfrm>
            <a:off x="6557956" y="4534946"/>
            <a:ext cx="2012950" cy="864440"/>
          </a:xfrm>
          <a:prstGeom prst="rect">
            <a:avLst/>
          </a:prstGeom>
          <a:solidFill>
            <a:schemeClr val="bg1"/>
          </a:solidFill>
          <a:ln w="28575">
            <a:solidFill>
              <a:srgbClr val="1C4160"/>
            </a:solidFill>
            <a:miter lim="800000"/>
            <a:headEnd/>
            <a:tailEnd/>
          </a:ln>
        </p:spPr>
        <p:txBody>
          <a:bodyPr lIns="108000" tIns="108000" rIns="432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eaLnBrk="1" hangingPunct="1">
              <a:lnSpc>
                <a:spcPct val="100000"/>
              </a:lnSpc>
              <a:spcBef>
                <a:spcPct val="0"/>
              </a:spcBef>
              <a:spcAft>
                <a:spcPts val="1200"/>
              </a:spcAft>
              <a:buFontTx/>
              <a:buNone/>
            </a:pPr>
            <a:r>
              <a:rPr lang="en-GB" altLang="en-US" sz="1400" dirty="0">
                <a:solidFill>
                  <a:schemeClr val="tx1"/>
                </a:solidFill>
              </a:rPr>
              <a:t>Find out more about evolution </a:t>
            </a:r>
            <a:r>
              <a:rPr lang="en-GB" altLang="en-US" sz="1400" dirty="0">
                <a:solidFill>
                  <a:schemeClr val="tx1"/>
                </a:solidFill>
                <a:hlinkClick r:id="rId2"/>
              </a:rPr>
              <a:t>here</a:t>
            </a:r>
            <a:r>
              <a:rPr lang="en-GB" altLang="en-US" sz="1400" dirty="0">
                <a:solidFill>
                  <a:schemeClr val="tx1"/>
                </a:solidFill>
              </a:rPr>
              <a:t>. </a:t>
            </a: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124818" y="4617122"/>
            <a:ext cx="71913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p:nvSpPr>
        <p:spPr bwMode="auto">
          <a:xfrm>
            <a:off x="6550654" y="5487289"/>
            <a:ext cx="2012950" cy="1079884"/>
          </a:xfrm>
          <a:prstGeom prst="rect">
            <a:avLst/>
          </a:prstGeom>
          <a:solidFill>
            <a:schemeClr val="bg1"/>
          </a:solidFill>
          <a:ln w="28575">
            <a:solidFill>
              <a:srgbClr val="18552B"/>
            </a:solidFill>
            <a:miter lim="800000"/>
            <a:headEnd/>
            <a:tailEnd/>
          </a:ln>
        </p:spPr>
        <p:txBody>
          <a:bodyPr lIns="108000" tIns="108000" rIns="540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eaLnBrk="1" hangingPunct="1">
              <a:lnSpc>
                <a:spcPct val="100000"/>
              </a:lnSpc>
              <a:spcBef>
                <a:spcPct val="0"/>
              </a:spcBef>
              <a:spcAft>
                <a:spcPts val="1200"/>
              </a:spcAft>
              <a:buFontTx/>
              <a:buNone/>
            </a:pPr>
            <a:r>
              <a:rPr lang="en-GB" altLang="en-US" sz="1400" dirty="0">
                <a:solidFill>
                  <a:schemeClr val="tx1"/>
                </a:solidFill>
              </a:rPr>
              <a:t>What other animals have adapted to their environment?</a:t>
            </a: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17516" y="5670837"/>
            <a:ext cx="719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14676" y="414533"/>
            <a:ext cx="719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2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hlinkClick r:id="rId8" action="ppaction://hlinksldjump"/>
          </p:cNvPr>
          <p:cNvPicPr>
            <a:picLocks noChangeAspect="1"/>
          </p:cNvPicPr>
          <p:nvPr/>
        </p:nvPicPr>
        <p:blipFill rotWithShape="1">
          <a:blip r:embed="rId9">
            <a:extLst>
              <a:ext uri="{28A0092B-C50C-407E-A947-70E740481C1C}">
                <a14:useLocalDpi xmlns:a14="http://schemas.microsoft.com/office/drawing/2010/main" val="0"/>
              </a:ext>
            </a:extLst>
          </a:blip>
          <a:srcRect l="8631" t="2649" r="10656" b="1015"/>
          <a:stretch/>
        </p:blipFill>
        <p:spPr bwMode="auto">
          <a:xfrm>
            <a:off x="6557961" y="1372089"/>
            <a:ext cx="2012952" cy="3087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3543613" y="2173151"/>
            <a:ext cx="2919413" cy="1477328"/>
          </a:xfrm>
          <a:prstGeom prst="rect">
            <a:avLst/>
          </a:prstGeom>
          <a:solidFill>
            <a:schemeClr val="accent5">
              <a:lumMod val="40000"/>
              <a:lumOff val="60000"/>
            </a:schemeClr>
          </a:solidFill>
        </p:spPr>
        <p:txBody>
          <a:bodyPr>
            <a:spAutoFit/>
          </a:bodyPr>
          <a:lstStyle/>
          <a:p>
            <a:pPr eaLnBrk="1" fontAlgn="auto" hangingPunct="1">
              <a:spcBef>
                <a:spcPts val="0"/>
              </a:spcBef>
              <a:spcAft>
                <a:spcPts val="0"/>
              </a:spcAft>
              <a:defRPr/>
            </a:pPr>
            <a:r>
              <a:rPr lang="en-GB" dirty="0"/>
              <a:t>Each of the 15 different species of giant tortoises on the Galapagos islands has developed differently to suit the island. </a:t>
            </a:r>
          </a:p>
        </p:txBody>
      </p:sp>
      <p:sp>
        <p:nvSpPr>
          <p:cNvPr id="27" name="TextBox 26"/>
          <p:cNvSpPr txBox="1"/>
          <p:nvPr/>
        </p:nvSpPr>
        <p:spPr>
          <a:xfrm>
            <a:off x="3547265" y="4698675"/>
            <a:ext cx="2919413" cy="1477328"/>
          </a:xfrm>
          <a:prstGeom prst="rect">
            <a:avLst/>
          </a:prstGeom>
          <a:solidFill>
            <a:schemeClr val="accent4">
              <a:lumMod val="40000"/>
              <a:lumOff val="60000"/>
            </a:schemeClr>
          </a:solidFill>
        </p:spPr>
        <p:txBody>
          <a:bodyPr>
            <a:spAutoFit/>
          </a:bodyPr>
          <a:lstStyle/>
          <a:p>
            <a:pPr eaLnBrk="1" fontAlgn="auto" hangingPunct="1">
              <a:spcBef>
                <a:spcPts val="0"/>
              </a:spcBef>
              <a:spcAft>
                <a:spcPts val="0"/>
              </a:spcAft>
              <a:defRPr/>
            </a:pPr>
            <a:r>
              <a:rPr lang="en-GB" dirty="0"/>
              <a:t>Charles Darwin </a:t>
            </a:r>
            <a:r>
              <a:rPr lang="en-GB" dirty="0">
                <a:solidFill>
                  <a:schemeClr val="accent6"/>
                </a:solidFill>
              </a:rPr>
              <a:t>recognised</a:t>
            </a:r>
            <a:r>
              <a:rPr lang="en-GB" dirty="0"/>
              <a:t> this when he was on the Galapagos islands. It helped him form the theory of evolution. </a:t>
            </a:r>
          </a:p>
        </p:txBody>
      </p:sp>
      <p:sp>
        <p:nvSpPr>
          <p:cNvPr id="28" name="TextBox 27">
            <a:extLst>
              <a:ext uri="{FF2B5EF4-FFF2-40B4-BE49-F238E27FC236}">
                <a16:creationId xmlns:a16="http://schemas.microsoft.com/office/drawing/2014/main" id="{0AE63E92-0A44-4EF5-B1B5-8B37C03FFC82}"/>
              </a:ext>
            </a:extLst>
          </p:cNvPr>
          <p:cNvSpPr txBox="1"/>
          <p:nvPr/>
        </p:nvSpPr>
        <p:spPr>
          <a:xfrm>
            <a:off x="536571" y="2173151"/>
            <a:ext cx="2919413" cy="1200329"/>
          </a:xfrm>
          <a:prstGeom prst="rect">
            <a:avLst/>
          </a:prstGeom>
          <a:solidFill>
            <a:schemeClr val="accent4">
              <a:lumMod val="40000"/>
              <a:lumOff val="60000"/>
            </a:schemeClr>
          </a:solidFill>
        </p:spPr>
        <p:txBody>
          <a:bodyPr>
            <a:spAutoFit/>
          </a:bodyPr>
          <a:lstStyle/>
          <a:p>
            <a:pPr eaLnBrk="1" fontAlgn="auto" hangingPunct="1">
              <a:spcBef>
                <a:spcPts val="0"/>
              </a:spcBef>
              <a:spcAft>
                <a:spcPts val="0"/>
              </a:spcAft>
              <a:defRPr/>
            </a:pPr>
            <a:r>
              <a:rPr lang="en-GB" dirty="0">
                <a:latin typeface="+mn-lt"/>
              </a:rPr>
              <a:t>Animals </a:t>
            </a:r>
            <a:r>
              <a:rPr lang="en-GB" dirty="0">
                <a:solidFill>
                  <a:schemeClr val="accent6"/>
                </a:solidFill>
                <a:latin typeface="+mn-lt"/>
              </a:rPr>
              <a:t>develop</a:t>
            </a:r>
            <a:r>
              <a:rPr lang="en-GB" dirty="0">
                <a:latin typeface="+mn-lt"/>
              </a:rPr>
              <a:t> differently and get a </a:t>
            </a:r>
            <a:r>
              <a:rPr lang="en-GB" dirty="0">
                <a:solidFill>
                  <a:schemeClr val="accent6"/>
                </a:solidFill>
                <a:latin typeface="+mn-lt"/>
              </a:rPr>
              <a:t>variety</a:t>
            </a:r>
            <a:r>
              <a:rPr lang="en-GB" dirty="0">
                <a:latin typeface="+mn-lt"/>
              </a:rPr>
              <a:t> of small differences. </a:t>
            </a:r>
          </a:p>
        </p:txBody>
      </p:sp>
      <p:sp>
        <p:nvSpPr>
          <p:cNvPr id="29" name="TextBox 28">
            <a:extLst>
              <a:ext uri="{FF2B5EF4-FFF2-40B4-BE49-F238E27FC236}">
                <a16:creationId xmlns:a16="http://schemas.microsoft.com/office/drawing/2014/main" id="{E1DE1049-36FF-4FE7-A239-8078AA620D4E}"/>
              </a:ext>
            </a:extLst>
          </p:cNvPr>
          <p:cNvSpPr txBox="1"/>
          <p:nvPr/>
        </p:nvSpPr>
        <p:spPr>
          <a:xfrm>
            <a:off x="536570" y="3442201"/>
            <a:ext cx="2919413" cy="923330"/>
          </a:xfrm>
          <a:prstGeom prst="rect">
            <a:avLst/>
          </a:prstGeom>
          <a:solidFill>
            <a:schemeClr val="accent5">
              <a:lumMod val="40000"/>
              <a:lumOff val="60000"/>
            </a:schemeClr>
          </a:solidFill>
        </p:spPr>
        <p:txBody>
          <a:bodyPr>
            <a:spAutoFit/>
          </a:bodyPr>
          <a:lstStyle/>
          <a:p>
            <a:pPr eaLnBrk="1" fontAlgn="auto" hangingPunct="1">
              <a:spcBef>
                <a:spcPts val="0"/>
              </a:spcBef>
              <a:spcAft>
                <a:spcPts val="0"/>
              </a:spcAft>
              <a:defRPr/>
            </a:pPr>
            <a:r>
              <a:rPr lang="en-GB" dirty="0">
                <a:latin typeface="+mn-lt"/>
              </a:rPr>
              <a:t>Some of these are helpful to an animal’s survival, such as thick fur.</a:t>
            </a:r>
          </a:p>
        </p:txBody>
      </p:sp>
      <p:sp>
        <p:nvSpPr>
          <p:cNvPr id="30" name="TextBox 29">
            <a:extLst>
              <a:ext uri="{FF2B5EF4-FFF2-40B4-BE49-F238E27FC236}">
                <a16:creationId xmlns:a16="http://schemas.microsoft.com/office/drawing/2014/main" id="{4A5B820D-B7AC-4503-9793-6F17DA059524}"/>
              </a:ext>
            </a:extLst>
          </p:cNvPr>
          <p:cNvSpPr txBox="1"/>
          <p:nvPr/>
        </p:nvSpPr>
        <p:spPr>
          <a:xfrm>
            <a:off x="536570" y="4434252"/>
            <a:ext cx="2919413" cy="1754326"/>
          </a:xfrm>
          <a:prstGeom prst="rect">
            <a:avLst/>
          </a:prstGeom>
          <a:solidFill>
            <a:schemeClr val="accent4">
              <a:lumMod val="40000"/>
              <a:lumOff val="60000"/>
            </a:schemeClr>
          </a:solidFill>
        </p:spPr>
        <p:txBody>
          <a:bodyPr>
            <a:spAutoFit/>
          </a:bodyPr>
          <a:lstStyle/>
          <a:p>
            <a:pPr eaLnBrk="1" fontAlgn="auto" hangingPunct="1">
              <a:spcBef>
                <a:spcPts val="0"/>
              </a:spcBef>
              <a:spcAft>
                <a:spcPts val="0"/>
              </a:spcAft>
              <a:defRPr/>
            </a:pPr>
            <a:r>
              <a:rPr lang="en-GB" dirty="0">
                <a:latin typeface="+mn-lt"/>
              </a:rPr>
              <a:t>These differences are accidental but useful. Animals with these differences are more likely to survive and pass on these traits.  </a:t>
            </a:r>
          </a:p>
        </p:txBody>
      </p:sp>
      <p:pic>
        <p:nvPicPr>
          <p:cNvPr id="6" name="Picture 5"/>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012514" y="3650479"/>
            <a:ext cx="1868169" cy="1036586"/>
          </a:xfrm>
          <a:prstGeom prst="rect">
            <a:avLst/>
          </a:prstGeom>
        </p:spPr>
      </p:pic>
    </p:spTree>
    <p:extLst>
      <p:ext uri="{BB962C8B-B14F-4D97-AF65-F5344CB8AC3E}">
        <p14:creationId xmlns:p14="http://schemas.microsoft.com/office/powerpoint/2010/main" val="3103714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10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right)">
                                      <p:cBhvr>
                                        <p:cTn id="16" dur="500"/>
                                        <p:tgtEl>
                                          <p:spTgt spid="2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par>
                                <p:cTn id="22" presetID="10" presetClass="entr" presetSubtype="0" fill="hold" nodeType="withEffect">
                                  <p:stCondLst>
                                    <p:cond delay="50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up)">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up)">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up)">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up)">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up)">
                                      <p:cBhvr>
                                        <p:cTn id="49" dur="500"/>
                                        <p:tgtEl>
                                          <p:spTgt spid="16"/>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up)">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par>
                                <p:cTn id="64" presetID="22" presetClass="entr" presetSubtype="2" fill="hold" grpId="0" nodeType="withEffect">
                                  <p:stCondLst>
                                    <p:cond delay="500"/>
                                  </p:stCondLst>
                                  <p:childTnLst>
                                    <p:set>
                                      <p:cBhvr>
                                        <p:cTn id="65" dur="1" fill="hold">
                                          <p:stCondLst>
                                            <p:cond delay="0"/>
                                          </p:stCondLst>
                                        </p:cTn>
                                        <p:tgtEl>
                                          <p:spTgt spid="19"/>
                                        </p:tgtEl>
                                        <p:attrNameLst>
                                          <p:attrName>style.visibility</p:attrName>
                                        </p:attrNameLst>
                                      </p:cBhvr>
                                      <p:to>
                                        <p:strVal val="visible"/>
                                      </p:to>
                                    </p:set>
                                    <p:animEffect transition="in" filter="wipe(right)">
                                      <p:cBhvr>
                                        <p:cTn id="66" dur="500"/>
                                        <p:tgtEl>
                                          <p:spTgt spid="19"/>
                                        </p:tgtEl>
                                      </p:cBhvr>
                                    </p:animEffect>
                                  </p:childTnLst>
                                </p:cTn>
                              </p:par>
                              <p:par>
                                <p:cTn id="67" presetID="10" presetClass="entr" presetSubtype="0" fill="hold" nodeType="withEffect">
                                  <p:stCondLst>
                                    <p:cond delay="100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par>
                                <p:cTn id="70" presetID="22" presetClass="entr" presetSubtype="2" fill="hold" grpId="0" nodeType="withEffect">
                                  <p:stCondLst>
                                    <p:cond delay="1500"/>
                                  </p:stCondLst>
                                  <p:childTnLst>
                                    <p:set>
                                      <p:cBhvr>
                                        <p:cTn id="71" dur="1" fill="hold">
                                          <p:stCondLst>
                                            <p:cond delay="0"/>
                                          </p:stCondLst>
                                        </p:cTn>
                                        <p:tgtEl>
                                          <p:spTgt spid="21"/>
                                        </p:tgtEl>
                                        <p:attrNameLst>
                                          <p:attrName>style.visibility</p:attrName>
                                        </p:attrNameLst>
                                      </p:cBhvr>
                                      <p:to>
                                        <p:strVal val="visible"/>
                                      </p:to>
                                    </p:set>
                                    <p:animEffect transition="in" filter="wipe(right)">
                                      <p:cBhvr>
                                        <p:cTn id="7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animBg="1"/>
      <p:bldP spid="24" grpId="0" animBg="1"/>
      <p:bldP spid="2" grpId="0"/>
      <p:bldP spid="19" grpId="0" animBg="1"/>
      <p:bldP spid="21" grpId="0" animBg="1"/>
      <p:bldP spid="16" grpId="0" animBg="1"/>
      <p:bldP spid="27" grpId="0" animBg="1"/>
      <p:bldP spid="28" grpId="0" animBg="1"/>
      <p:bldP spid="29"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8" name="Picture 1">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233" t="11621" r="233" b="32149"/>
          <a:stretch/>
        </p:blipFill>
        <p:spPr bwMode="auto">
          <a:xfrm>
            <a:off x="485322" y="463550"/>
            <a:ext cx="8163378" cy="5899150"/>
          </a:xfrm>
          <a:prstGeom prst="roundRect">
            <a:avLst>
              <a:gd name="adj" fmla="val 248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2710256"/>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538058" y="1177925"/>
            <a:ext cx="2919413" cy="923330"/>
          </a:xfrm>
          <a:prstGeom prst="rect">
            <a:avLst/>
          </a:prstGeom>
          <a:solidFill>
            <a:schemeClr val="accent5">
              <a:lumMod val="40000"/>
              <a:lumOff val="60000"/>
            </a:schemeClr>
          </a:solidFill>
        </p:spPr>
        <p:txBody>
          <a:bodyPr>
            <a:spAutoFit/>
          </a:bodyPr>
          <a:lstStyle/>
          <a:p>
            <a:pPr eaLnBrk="1" fontAlgn="auto" hangingPunct="1">
              <a:spcBef>
                <a:spcPts val="0"/>
              </a:spcBef>
              <a:spcAft>
                <a:spcPts val="0"/>
              </a:spcAft>
              <a:defRPr/>
            </a:pPr>
            <a:r>
              <a:rPr lang="en-GB" dirty="0"/>
              <a:t>Their habitat has also been threatened to make space for grazing cattle. </a:t>
            </a:r>
          </a:p>
        </p:txBody>
      </p:sp>
      <p:sp>
        <p:nvSpPr>
          <p:cNvPr id="12" name="TextBox 11"/>
          <p:cNvSpPr txBox="1"/>
          <p:nvPr/>
        </p:nvSpPr>
        <p:spPr>
          <a:xfrm>
            <a:off x="536575" y="4951719"/>
            <a:ext cx="2919413" cy="1200329"/>
          </a:xfrm>
          <a:prstGeom prst="rect">
            <a:avLst/>
          </a:prstGeom>
          <a:solidFill>
            <a:schemeClr val="accent4">
              <a:lumMod val="40000"/>
              <a:lumOff val="60000"/>
            </a:schemeClr>
          </a:solidFill>
        </p:spPr>
        <p:txBody>
          <a:bodyPr>
            <a:spAutoFit/>
          </a:bodyPr>
          <a:lstStyle/>
          <a:p>
            <a:pPr eaLnBrk="1" fontAlgn="auto" hangingPunct="1">
              <a:spcBef>
                <a:spcPts val="0"/>
              </a:spcBef>
              <a:spcAft>
                <a:spcPts val="0"/>
              </a:spcAft>
              <a:defRPr/>
            </a:pPr>
            <a:r>
              <a:rPr lang="en-GB" dirty="0"/>
              <a:t>Some </a:t>
            </a:r>
            <a:r>
              <a:rPr lang="en-GB" dirty="0">
                <a:solidFill>
                  <a:schemeClr val="accent6"/>
                </a:solidFill>
              </a:rPr>
              <a:t>foreign</a:t>
            </a:r>
            <a:r>
              <a:rPr lang="en-GB" dirty="0"/>
              <a:t> species introduced to the islands, such as dogs and cats, also hunt young tortoises.</a:t>
            </a:r>
            <a:endParaRPr lang="en-GB" dirty="0">
              <a:latin typeface="+mn-lt"/>
            </a:endParaRPr>
          </a:p>
        </p:txBody>
      </p:sp>
      <p:sp>
        <p:nvSpPr>
          <p:cNvPr id="8" name="TextBox 7"/>
          <p:cNvSpPr txBox="1"/>
          <p:nvPr/>
        </p:nvSpPr>
        <p:spPr>
          <a:xfrm>
            <a:off x="536575" y="1181100"/>
            <a:ext cx="2919413" cy="1477328"/>
          </a:xfrm>
          <a:prstGeom prst="rect">
            <a:avLst/>
          </a:prstGeom>
          <a:solidFill>
            <a:schemeClr val="accent5">
              <a:lumMod val="40000"/>
              <a:lumOff val="60000"/>
            </a:schemeClr>
          </a:solidFill>
        </p:spPr>
        <p:txBody>
          <a:bodyPr>
            <a:spAutoFit/>
          </a:bodyPr>
          <a:lstStyle/>
          <a:p>
            <a:pPr eaLnBrk="1" fontAlgn="auto" hangingPunct="1">
              <a:spcBef>
                <a:spcPts val="0"/>
              </a:spcBef>
              <a:spcAft>
                <a:spcPts val="0"/>
              </a:spcAft>
              <a:defRPr/>
            </a:pPr>
            <a:r>
              <a:rPr lang="en-GB" dirty="0">
                <a:latin typeface="+mn-lt"/>
              </a:rPr>
              <a:t>When Darwin arrived at the Galapagos islands in 1835, there were 15 types of giant tortoises in </a:t>
            </a:r>
            <a:r>
              <a:rPr lang="en-GB" dirty="0">
                <a:solidFill>
                  <a:schemeClr val="accent6"/>
                </a:solidFill>
                <a:latin typeface="+mn-lt"/>
              </a:rPr>
              <a:t>existence</a:t>
            </a:r>
            <a:r>
              <a:rPr lang="en-GB" dirty="0">
                <a:latin typeface="+mn-lt"/>
              </a:rPr>
              <a:t>. </a:t>
            </a:r>
          </a:p>
        </p:txBody>
      </p:sp>
      <p:cxnSp>
        <p:nvCxnSpPr>
          <p:cNvPr id="14" name="Straight Connector 13"/>
          <p:cNvCxnSpPr/>
          <p:nvPr/>
        </p:nvCxnSpPr>
        <p:spPr>
          <a:xfrm flipV="1">
            <a:off x="444500" y="1175650"/>
            <a:ext cx="6111875" cy="2275"/>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557963" y="393913"/>
            <a:ext cx="2012950" cy="791737"/>
          </a:xfrm>
          <a:prstGeom prst="rect">
            <a:avLst/>
          </a:prstGeom>
          <a:solidFill>
            <a:schemeClr val="bg1"/>
          </a:solidFill>
          <a:ln w="28575">
            <a:solidFill>
              <a:srgbClr val="4A3582"/>
            </a:solidFill>
          </a:ln>
        </p:spPr>
        <p:txBody>
          <a:bodyPr lIns="108000" tIns="72000" rIns="108000" bIns="72000" spcCol="360000" anchor="ctr">
            <a:spAutoFit/>
          </a:bodyPr>
          <a:lstStyle/>
          <a:p>
            <a:pPr eaLnBrk="1" fontAlgn="auto" hangingPunct="1">
              <a:spcBef>
                <a:spcPts val="0"/>
              </a:spcBef>
              <a:spcAft>
                <a:spcPts val="0"/>
              </a:spcAft>
              <a:defRPr/>
            </a:pPr>
            <a:r>
              <a:rPr lang="en-GB" sz="1400" kern="1000" dirty="0"/>
              <a:t>frequently</a:t>
            </a:r>
          </a:p>
          <a:p>
            <a:pPr eaLnBrk="1" fontAlgn="auto" hangingPunct="1">
              <a:spcBef>
                <a:spcPts val="0"/>
              </a:spcBef>
              <a:spcAft>
                <a:spcPts val="0"/>
              </a:spcAft>
              <a:defRPr/>
            </a:pPr>
            <a:r>
              <a:rPr lang="en-GB" sz="1400" kern="1000" dirty="0"/>
              <a:t>existence</a:t>
            </a:r>
          </a:p>
          <a:p>
            <a:pPr eaLnBrk="1" fontAlgn="auto" hangingPunct="1">
              <a:spcBef>
                <a:spcPts val="0"/>
              </a:spcBef>
              <a:spcAft>
                <a:spcPts val="0"/>
              </a:spcAft>
              <a:defRPr/>
            </a:pPr>
            <a:r>
              <a:rPr lang="en-GB" sz="1400" kern="1000" dirty="0"/>
              <a:t>foreign</a:t>
            </a:r>
          </a:p>
        </p:txBody>
      </p:sp>
      <p:sp>
        <p:nvSpPr>
          <p:cNvPr id="2" name="Title 1"/>
          <p:cNvSpPr>
            <a:spLocks noGrp="1"/>
          </p:cNvSpPr>
          <p:nvPr>
            <p:ph type="title" idx="4294967295"/>
          </p:nvPr>
        </p:nvSpPr>
        <p:spPr>
          <a:xfrm>
            <a:off x="444500" y="522288"/>
            <a:ext cx="6113463" cy="655637"/>
          </a:xfrm>
          <a:prstGeom prst="roundRect">
            <a:avLst>
              <a:gd name="adj" fmla="val 0"/>
            </a:avLst>
          </a:prstGeom>
        </p:spPr>
        <p:txBody>
          <a:bodyPr/>
          <a:lstStyle/>
          <a:p>
            <a:pPr algn="ctr"/>
            <a:r>
              <a:rPr lang="en-GB" altLang="en-US" sz="2000" dirty="0">
                <a:solidFill>
                  <a:schemeClr val="tx1"/>
                </a:solidFill>
                <a:latin typeface="Twinkl" pitchFamily="2" charset="0"/>
              </a:rPr>
              <a:t>Why Are the Giant Tortoises Endangered?</a:t>
            </a:r>
          </a:p>
        </p:txBody>
      </p:sp>
      <p:sp>
        <p:nvSpPr>
          <p:cNvPr id="19" name="TextBox 18"/>
          <p:cNvSpPr txBox="1">
            <a:spLocks noChangeArrowheads="1"/>
          </p:cNvSpPr>
          <p:nvPr/>
        </p:nvSpPr>
        <p:spPr bwMode="auto">
          <a:xfrm>
            <a:off x="6557963" y="4551008"/>
            <a:ext cx="2012950" cy="864440"/>
          </a:xfrm>
          <a:prstGeom prst="rect">
            <a:avLst/>
          </a:prstGeom>
          <a:solidFill>
            <a:schemeClr val="bg1"/>
          </a:solidFill>
          <a:ln w="28575">
            <a:solidFill>
              <a:srgbClr val="1C4160"/>
            </a:solidFill>
            <a:miter lim="800000"/>
            <a:headEnd/>
            <a:tailEnd/>
          </a:ln>
        </p:spPr>
        <p:txBody>
          <a:bodyPr lIns="108000" tIns="108000" rIns="360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eaLnBrk="1" hangingPunct="1">
              <a:lnSpc>
                <a:spcPct val="100000"/>
              </a:lnSpc>
              <a:spcBef>
                <a:spcPct val="0"/>
              </a:spcBef>
              <a:spcAft>
                <a:spcPts val="1200"/>
              </a:spcAft>
              <a:buFontTx/>
              <a:buNone/>
            </a:pPr>
            <a:r>
              <a:rPr lang="en-GB" altLang="en-US" sz="1400" dirty="0">
                <a:solidFill>
                  <a:schemeClr val="tx1"/>
                </a:solidFill>
              </a:rPr>
              <a:t>Write a plan to protect the giant tortoises </a:t>
            </a: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24825" y="4632391"/>
            <a:ext cx="719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p:nvSpPr>
        <p:spPr bwMode="auto">
          <a:xfrm>
            <a:off x="6557963" y="5492640"/>
            <a:ext cx="2012950" cy="1079884"/>
          </a:xfrm>
          <a:prstGeom prst="rect">
            <a:avLst/>
          </a:prstGeom>
          <a:solidFill>
            <a:schemeClr val="bg1"/>
          </a:solidFill>
          <a:ln w="28575">
            <a:solidFill>
              <a:srgbClr val="18552B"/>
            </a:solidFill>
            <a:miter lim="800000"/>
            <a:headEnd/>
            <a:tailEnd/>
          </a:ln>
        </p:spPr>
        <p:txBody>
          <a:bodyPr lIns="108000" tIns="108000" rIns="540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eaLnBrk="1" hangingPunct="1">
              <a:lnSpc>
                <a:spcPct val="100000"/>
              </a:lnSpc>
              <a:spcBef>
                <a:spcPct val="0"/>
              </a:spcBef>
              <a:spcAft>
                <a:spcPts val="1200"/>
              </a:spcAft>
              <a:buFontTx/>
              <a:buNone/>
            </a:pPr>
            <a:r>
              <a:rPr lang="en-GB" altLang="en-US" sz="1400" dirty="0">
                <a:solidFill>
                  <a:schemeClr val="tx1"/>
                </a:solidFill>
              </a:rPr>
              <a:t>What could be done to protect the giant tortoises?</a:t>
            </a: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24825" y="5672219"/>
            <a:ext cx="719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24825" y="428625"/>
            <a:ext cx="719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2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65735" r="4090"/>
          <a:stretch/>
        </p:blipFill>
        <p:spPr bwMode="auto">
          <a:xfrm>
            <a:off x="6556375" y="1236533"/>
            <a:ext cx="2014538" cy="3237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536575" y="2714972"/>
            <a:ext cx="2919413" cy="1200329"/>
          </a:xfrm>
          <a:prstGeom prst="rect">
            <a:avLst/>
          </a:prstGeom>
          <a:solidFill>
            <a:schemeClr val="accent4">
              <a:lumMod val="40000"/>
              <a:lumOff val="60000"/>
            </a:schemeClr>
          </a:solidFill>
        </p:spPr>
        <p:txBody>
          <a:bodyPr>
            <a:spAutoFit/>
          </a:bodyPr>
          <a:lstStyle/>
          <a:p>
            <a:pPr eaLnBrk="1" fontAlgn="auto" hangingPunct="1">
              <a:spcBef>
                <a:spcPts val="0"/>
              </a:spcBef>
              <a:spcAft>
                <a:spcPts val="0"/>
              </a:spcAft>
              <a:defRPr/>
            </a:pPr>
            <a:r>
              <a:rPr lang="en-GB" dirty="0">
                <a:latin typeface="+mn-lt"/>
              </a:rPr>
              <a:t>Scientists believe four of these are probably now extinct and most of the others are endangered. </a:t>
            </a:r>
          </a:p>
        </p:txBody>
      </p:sp>
      <p:sp>
        <p:nvSpPr>
          <p:cNvPr id="16" name="TextBox 15"/>
          <p:cNvSpPr txBox="1"/>
          <p:nvPr/>
        </p:nvSpPr>
        <p:spPr>
          <a:xfrm>
            <a:off x="536575" y="3971845"/>
            <a:ext cx="2919413" cy="923330"/>
          </a:xfrm>
          <a:prstGeom prst="rect">
            <a:avLst/>
          </a:prstGeom>
          <a:solidFill>
            <a:schemeClr val="accent5">
              <a:lumMod val="40000"/>
              <a:lumOff val="60000"/>
            </a:schemeClr>
          </a:solidFill>
        </p:spPr>
        <p:txBody>
          <a:bodyPr>
            <a:spAutoFit/>
          </a:bodyPr>
          <a:lstStyle/>
          <a:p>
            <a:pPr eaLnBrk="1" fontAlgn="auto" hangingPunct="1">
              <a:spcBef>
                <a:spcPts val="0"/>
              </a:spcBef>
              <a:spcAft>
                <a:spcPts val="0"/>
              </a:spcAft>
              <a:defRPr/>
            </a:pPr>
            <a:r>
              <a:rPr lang="en-GB" dirty="0">
                <a:latin typeface="+mn-lt"/>
              </a:rPr>
              <a:t>Over the last 200 years they have been </a:t>
            </a:r>
            <a:r>
              <a:rPr lang="en-GB" dirty="0">
                <a:solidFill>
                  <a:schemeClr val="accent6"/>
                </a:solidFill>
                <a:latin typeface="+mn-lt"/>
              </a:rPr>
              <a:t>frequently</a:t>
            </a:r>
            <a:r>
              <a:rPr lang="en-GB" dirty="0">
                <a:latin typeface="+mn-lt"/>
              </a:rPr>
              <a:t> hunted for food. </a:t>
            </a:r>
          </a:p>
        </p:txBody>
      </p:sp>
      <p:sp>
        <p:nvSpPr>
          <p:cNvPr id="25" name="TextBox 24"/>
          <p:cNvSpPr txBox="1"/>
          <p:nvPr/>
        </p:nvSpPr>
        <p:spPr>
          <a:xfrm>
            <a:off x="3538057" y="2166212"/>
            <a:ext cx="2919413" cy="1477328"/>
          </a:xfrm>
          <a:prstGeom prst="rect">
            <a:avLst/>
          </a:prstGeom>
          <a:solidFill>
            <a:schemeClr val="accent4">
              <a:lumMod val="40000"/>
              <a:lumOff val="60000"/>
            </a:schemeClr>
          </a:solidFill>
        </p:spPr>
        <p:txBody>
          <a:bodyPr>
            <a:spAutoFit/>
          </a:bodyPr>
          <a:lstStyle/>
          <a:p>
            <a:pPr eaLnBrk="1" fontAlgn="auto" hangingPunct="1">
              <a:spcBef>
                <a:spcPts val="0"/>
              </a:spcBef>
              <a:spcAft>
                <a:spcPts val="0"/>
              </a:spcAft>
              <a:defRPr/>
            </a:pPr>
            <a:r>
              <a:rPr lang="en-GB" dirty="0"/>
              <a:t>Living on a volcanic island doesn’t help. Scientists believe that lava from volcanos also threaten the species. </a:t>
            </a:r>
          </a:p>
        </p:txBody>
      </p:sp>
      <p:sp>
        <p:nvSpPr>
          <p:cNvPr id="27" name="TextBox 26">
            <a:extLst>
              <a:ext uri="{FF2B5EF4-FFF2-40B4-BE49-F238E27FC236}">
                <a16:creationId xmlns:a16="http://schemas.microsoft.com/office/drawing/2014/main" id="{2B0262D6-B6C5-49E5-975D-BDD1340D1A5B}"/>
              </a:ext>
            </a:extLst>
          </p:cNvPr>
          <p:cNvSpPr txBox="1"/>
          <p:nvPr/>
        </p:nvSpPr>
        <p:spPr>
          <a:xfrm>
            <a:off x="3538057" y="4433510"/>
            <a:ext cx="2919413" cy="923330"/>
          </a:xfrm>
          <a:prstGeom prst="rect">
            <a:avLst/>
          </a:prstGeom>
          <a:solidFill>
            <a:schemeClr val="accent5">
              <a:lumMod val="40000"/>
              <a:lumOff val="60000"/>
            </a:schemeClr>
          </a:solidFill>
        </p:spPr>
        <p:txBody>
          <a:bodyPr>
            <a:spAutoFit/>
          </a:bodyPr>
          <a:lstStyle/>
          <a:p>
            <a:pPr eaLnBrk="1" fontAlgn="auto" hangingPunct="1">
              <a:spcBef>
                <a:spcPts val="0"/>
              </a:spcBef>
              <a:spcAft>
                <a:spcPts val="0"/>
              </a:spcAft>
              <a:defRPr/>
            </a:pPr>
            <a:r>
              <a:rPr lang="en-GB" dirty="0">
                <a:latin typeface="+mn-lt"/>
              </a:rPr>
              <a:t>However, the recent discovery has given scientists hope. </a:t>
            </a:r>
          </a:p>
        </p:txBody>
      </p:sp>
      <p:sp>
        <p:nvSpPr>
          <p:cNvPr id="26" name="TextBox 25"/>
          <p:cNvSpPr txBox="1"/>
          <p:nvPr/>
        </p:nvSpPr>
        <p:spPr>
          <a:xfrm>
            <a:off x="3538056" y="5415448"/>
            <a:ext cx="2919413" cy="923330"/>
          </a:xfrm>
          <a:prstGeom prst="rect">
            <a:avLst/>
          </a:prstGeom>
          <a:solidFill>
            <a:schemeClr val="accent4">
              <a:lumMod val="40000"/>
              <a:lumOff val="60000"/>
            </a:schemeClr>
          </a:solidFill>
        </p:spPr>
        <p:txBody>
          <a:bodyPr>
            <a:spAutoFit/>
          </a:bodyPr>
          <a:lstStyle/>
          <a:p>
            <a:pPr eaLnBrk="1" fontAlgn="auto" hangingPunct="1">
              <a:spcBef>
                <a:spcPts val="0"/>
              </a:spcBef>
              <a:spcAft>
                <a:spcPts val="0"/>
              </a:spcAft>
              <a:defRPr/>
            </a:pPr>
            <a:r>
              <a:rPr lang="en-GB" dirty="0"/>
              <a:t>With new conservation work, the number of giant tortoises might increase. </a:t>
            </a:r>
          </a:p>
        </p:txBody>
      </p:sp>
      <p:pic>
        <p:nvPicPr>
          <p:cNvPr id="7" name="Picture 6"/>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997762" y="3309443"/>
            <a:ext cx="1190454" cy="1094763"/>
          </a:xfrm>
          <a:prstGeom prst="rect">
            <a:avLst/>
          </a:prstGeom>
        </p:spPr>
      </p:pic>
    </p:spTree>
    <p:extLst>
      <p:ext uri="{BB962C8B-B14F-4D97-AF65-F5344CB8AC3E}">
        <p14:creationId xmlns:p14="http://schemas.microsoft.com/office/powerpoint/2010/main" val="1298049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10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right)">
                                      <p:cBhvr>
                                        <p:cTn id="16" dur="500"/>
                                        <p:tgtEl>
                                          <p:spTgt spid="2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par>
                                <p:cTn id="22" presetID="10" presetClass="entr" presetSubtype="0" fill="hold" nodeType="withEffect">
                                  <p:stCondLst>
                                    <p:cond delay="50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up)">
                                      <p:cBhvr>
                                        <p:cTn id="29" dur="500"/>
                                        <p:tgtEl>
                                          <p:spTgt spid="1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up)">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up)">
                                      <p:cBhvr>
                                        <p:cTn id="49" dur="500"/>
                                        <p:tgtEl>
                                          <p:spTgt spid="25"/>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up)">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up)">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cTn>
                              </p:par>
                              <p:par>
                                <p:cTn id="69" presetID="22" presetClass="entr" presetSubtype="2" fill="hold" grpId="0" nodeType="withEffect">
                                  <p:stCondLst>
                                    <p:cond delay="500"/>
                                  </p:stCondLst>
                                  <p:childTnLst>
                                    <p:set>
                                      <p:cBhvr>
                                        <p:cTn id="70" dur="1" fill="hold">
                                          <p:stCondLst>
                                            <p:cond delay="0"/>
                                          </p:stCondLst>
                                        </p:cTn>
                                        <p:tgtEl>
                                          <p:spTgt spid="19"/>
                                        </p:tgtEl>
                                        <p:attrNameLst>
                                          <p:attrName>style.visibility</p:attrName>
                                        </p:attrNameLst>
                                      </p:cBhvr>
                                      <p:to>
                                        <p:strVal val="visible"/>
                                      </p:to>
                                    </p:set>
                                    <p:animEffect transition="in" filter="wipe(right)">
                                      <p:cBhvr>
                                        <p:cTn id="71" dur="500"/>
                                        <p:tgtEl>
                                          <p:spTgt spid="19"/>
                                        </p:tgtEl>
                                      </p:cBhvr>
                                    </p:animEffect>
                                  </p:childTnLst>
                                </p:cTn>
                              </p:par>
                              <p:par>
                                <p:cTn id="72" presetID="10" presetClass="entr" presetSubtype="0" fill="hold" nodeType="withEffect">
                                  <p:stCondLst>
                                    <p:cond delay="1000"/>
                                  </p:stCondLst>
                                  <p:childTnLst>
                                    <p:set>
                                      <p:cBhvr>
                                        <p:cTn id="73" dur="1" fill="hold">
                                          <p:stCondLst>
                                            <p:cond delay="0"/>
                                          </p:stCondLst>
                                        </p:cTn>
                                        <p:tgtEl>
                                          <p:spTgt spid="22"/>
                                        </p:tgtEl>
                                        <p:attrNameLst>
                                          <p:attrName>style.visibility</p:attrName>
                                        </p:attrNameLst>
                                      </p:cBhvr>
                                      <p:to>
                                        <p:strVal val="visible"/>
                                      </p:to>
                                    </p:set>
                                    <p:animEffect transition="in" filter="fade">
                                      <p:cBhvr>
                                        <p:cTn id="74" dur="500"/>
                                        <p:tgtEl>
                                          <p:spTgt spid="22"/>
                                        </p:tgtEl>
                                      </p:cBhvr>
                                    </p:animEffect>
                                  </p:childTnLst>
                                </p:cTn>
                              </p:par>
                              <p:par>
                                <p:cTn id="75" presetID="22" presetClass="entr" presetSubtype="2" fill="hold" grpId="0" nodeType="withEffect">
                                  <p:stCondLst>
                                    <p:cond delay="1500"/>
                                  </p:stCondLst>
                                  <p:childTnLst>
                                    <p:set>
                                      <p:cBhvr>
                                        <p:cTn id="76" dur="1" fill="hold">
                                          <p:stCondLst>
                                            <p:cond delay="0"/>
                                          </p:stCondLst>
                                        </p:cTn>
                                        <p:tgtEl>
                                          <p:spTgt spid="21"/>
                                        </p:tgtEl>
                                        <p:attrNameLst>
                                          <p:attrName>style.visibility</p:attrName>
                                        </p:attrNameLst>
                                      </p:cBhvr>
                                      <p:to>
                                        <p:strVal val="visible"/>
                                      </p:to>
                                    </p:set>
                                    <p:animEffect transition="in" filter="wipe(right)">
                                      <p:cBhvr>
                                        <p:cTn id="7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2" grpId="0" animBg="1"/>
      <p:bldP spid="8" grpId="0" animBg="1"/>
      <p:bldP spid="24" grpId="0" animBg="1"/>
      <p:bldP spid="2" grpId="0"/>
      <p:bldP spid="19" grpId="0" animBg="1"/>
      <p:bldP spid="21" grpId="0" animBg="1"/>
      <p:bldP spid="15" grpId="0" animBg="1"/>
      <p:bldP spid="16" grpId="0" animBg="1"/>
      <p:bldP spid="25" grpId="0" animBg="1"/>
      <p:bldP spid="27"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8" name="Picture 1">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29346" t="-321" r="3963" b="321"/>
          <a:stretch/>
        </p:blipFill>
        <p:spPr bwMode="auto">
          <a:xfrm>
            <a:off x="483620" y="457200"/>
            <a:ext cx="8174606" cy="5943600"/>
          </a:xfrm>
          <a:prstGeom prst="roundRect">
            <a:avLst>
              <a:gd name="adj" fmla="val 4188"/>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1834067"/>
      </p:ext>
    </p:extLst>
  </p:cSld>
  <p:clrMapOvr>
    <a:masterClrMapping/>
  </p:clrMapOvr>
  <p:transition spd="slow"/>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KS2 Information PowerPoint.ppt [Compatibility Mode]" id="{260C096A-631D-410F-A366-5D527272CC09}" vid="{E9BC166A-2672-468E-986C-F2FF751DC2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UKS2_Information_PowerPoint (5)</Template>
  <TotalTime>734</TotalTime>
  <Words>747</Words>
  <Application>Microsoft Office PowerPoint</Application>
  <PresentationFormat>On-screen Show (4:3)</PresentationFormat>
  <Paragraphs>80</Paragraphs>
  <Slides>11</Slides>
  <Notes>1</Notes>
  <HiddenSlides>4</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Twinkl ExtraBold</vt:lpstr>
      <vt:lpstr>Calibri</vt:lpstr>
      <vt:lpstr>Twinkl SemiBold</vt:lpstr>
      <vt:lpstr>Twinkl</vt:lpstr>
      <vt:lpstr>Arial</vt:lpstr>
      <vt:lpstr>Office Theme</vt:lpstr>
      <vt:lpstr>PowerPoint Presentation</vt:lpstr>
      <vt:lpstr>PowerPoint Presentation</vt:lpstr>
      <vt:lpstr>PowerPoint Presentation</vt:lpstr>
      <vt:lpstr>Where Are the Galapagos Islands?</vt:lpstr>
      <vt:lpstr>PowerPoint Presentation</vt:lpstr>
      <vt:lpstr>What Is Evolution?</vt:lpstr>
      <vt:lpstr>PowerPoint Presentation</vt:lpstr>
      <vt:lpstr>Why Are the Giant Tortoises Endangered?</vt:lpstr>
      <vt:lpstr>PowerPoint Presentation</vt:lpstr>
      <vt:lpstr>Glossary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Park</dc:creator>
  <cp:lastModifiedBy>Jones, Juliet</cp:lastModifiedBy>
  <cp:revision>120</cp:revision>
  <dcterms:created xsi:type="dcterms:W3CDTF">2018-08-23T16:28:42Z</dcterms:created>
  <dcterms:modified xsi:type="dcterms:W3CDTF">2020-06-17T13:41:59Z</dcterms:modified>
</cp:coreProperties>
</file>