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58" r:id="rId2"/>
    <p:sldId id="298" r:id="rId3"/>
    <p:sldId id="275" r:id="rId4"/>
    <p:sldId id="276" r:id="rId5"/>
    <p:sldId id="277" r:id="rId6"/>
    <p:sldId id="278" r:id="rId7"/>
    <p:sldId id="279" r:id="rId8"/>
    <p:sldId id="280" r:id="rId9"/>
    <p:sldId id="281" r:id="rId10"/>
    <p:sldId id="304" r:id="rId11"/>
    <p:sldId id="283" r:id="rId12"/>
    <p:sldId id="284" r:id="rId13"/>
    <p:sldId id="301" r:id="rId14"/>
    <p:sldId id="286" r:id="rId15"/>
    <p:sldId id="287" r:id="rId16"/>
    <p:sldId id="288" r:id="rId17"/>
    <p:sldId id="289" r:id="rId18"/>
    <p:sldId id="290" r:id="rId19"/>
    <p:sldId id="291" r:id="rId20"/>
    <p:sldId id="292" r:id="rId21"/>
    <p:sldId id="293" r:id="rId22"/>
    <p:sldId id="303" r:id="rId23"/>
    <p:sldId id="305"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Twinkl"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7EE"/>
    <a:srgbClr val="FFFDF5"/>
    <a:srgbClr val="DDDDDD"/>
    <a:srgbClr val="009386"/>
    <a:srgbClr val="BCDDD7"/>
    <a:srgbClr val="5987B7"/>
    <a:srgbClr val="F6F5EB"/>
    <a:srgbClr val="B7FFF8"/>
    <a:srgbClr val="717070"/>
    <a:srgbClr val="B9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3" autoAdjust="0"/>
    <p:restoredTop sz="94660"/>
  </p:normalViewPr>
  <p:slideViewPr>
    <p:cSldViewPr snapToGrid="0" showGuides="1">
      <p:cViewPr varScale="1">
        <p:scale>
          <a:sx n="90" d="100"/>
          <a:sy n="90" d="100"/>
        </p:scale>
        <p:origin x="1422"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twinkl.co.uk/resources/ks2-writing/ks2-non-fiction/ks2-newspap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twinkl.co.uk/resources/ks2-writing/ks2-non-fiction/ks2-newspapers" TargetMode="External"/><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hyperlink" Target="https://www.twinkl.co.uk/resources/ks2-writing/ks2-non-fiction/ks2-newspap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548640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a:spLocks noGrp="1"/>
          </p:cNvSpPr>
          <p:nvPr>
            <p:ph type="title"/>
          </p:nvPr>
        </p:nvSpPr>
        <p:spPr>
          <a:xfrm>
            <a:off x="1000897" y="911270"/>
            <a:ext cx="5115698" cy="756857"/>
          </a:xfrm>
          <a:prstGeom prst="roundRect">
            <a:avLst>
              <a:gd name="adj" fmla="val 0"/>
            </a:avLst>
          </a:prstGeom>
          <a:solidFill>
            <a:schemeClr val="tx1"/>
          </a:solidFill>
        </p:spPr>
        <p:txBody>
          <a:bodyPr/>
          <a:lstStyle/>
          <a:p>
            <a:pPr algn="ctr"/>
            <a:r>
              <a:rPr lang="en-GB" sz="3200" dirty="0">
                <a:solidFill>
                  <a:schemeClr val="bg1"/>
                </a:solidFill>
              </a:rPr>
              <a:t>Introductory Paragraph</a:t>
            </a:r>
          </a:p>
        </p:txBody>
      </p:sp>
      <p:sp>
        <p:nvSpPr>
          <p:cNvPr id="15" name="Title 1"/>
          <p:cNvSpPr txBox="1">
            <a:spLocks/>
          </p:cNvSpPr>
          <p:nvPr/>
        </p:nvSpPr>
        <p:spPr>
          <a:xfrm>
            <a:off x="1000897" y="1750319"/>
            <a:ext cx="7117491" cy="86590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A newspaper report begins with an introductory paragraph that includes the </a:t>
            </a:r>
            <a:r>
              <a:rPr lang="en-GB" sz="1800" dirty="0">
                <a:solidFill>
                  <a:schemeClr val="tx1"/>
                </a:solidFill>
              </a:rPr>
              <a:t>five </a:t>
            </a:r>
            <a:r>
              <a:rPr lang="en-GB" sz="1800" dirty="0" err="1">
                <a:solidFill>
                  <a:schemeClr val="tx1"/>
                </a:solidFill>
              </a:rPr>
              <a:t>Ws</a:t>
            </a:r>
            <a:r>
              <a:rPr lang="en-GB" sz="1800" b="0" dirty="0">
                <a:solidFill>
                  <a:schemeClr val="tx1"/>
                </a:solidFill>
              </a:rPr>
              <a:t>.</a:t>
            </a:r>
          </a:p>
        </p:txBody>
      </p:sp>
      <p:sp>
        <p:nvSpPr>
          <p:cNvPr id="16" name="Title 1"/>
          <p:cNvSpPr txBox="1">
            <a:spLocks/>
          </p:cNvSpPr>
          <p:nvPr/>
        </p:nvSpPr>
        <p:spPr>
          <a:xfrm>
            <a:off x="1683388"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What </a:t>
            </a:r>
            <a:br>
              <a:rPr lang="en-GB" sz="1800" dirty="0">
                <a:solidFill>
                  <a:schemeClr val="bg1"/>
                </a:solidFill>
              </a:rPr>
            </a:br>
            <a:r>
              <a:rPr lang="en-GB" sz="1800" b="0" dirty="0">
                <a:solidFill>
                  <a:schemeClr val="bg1"/>
                </a:solidFill>
              </a:rPr>
              <a:t>happened?</a:t>
            </a:r>
          </a:p>
        </p:txBody>
      </p:sp>
      <p:sp>
        <p:nvSpPr>
          <p:cNvPr id="17" name="Title 1"/>
          <p:cNvSpPr txBox="1">
            <a:spLocks/>
          </p:cNvSpPr>
          <p:nvPr/>
        </p:nvSpPr>
        <p:spPr>
          <a:xfrm>
            <a:off x="3666606"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When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8" name="Title 1"/>
          <p:cNvSpPr txBox="1">
            <a:spLocks/>
          </p:cNvSpPr>
          <p:nvPr/>
        </p:nvSpPr>
        <p:spPr>
          <a:xfrm>
            <a:off x="5649824"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Where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9" name="Title 1"/>
          <p:cNvSpPr txBox="1">
            <a:spLocks/>
          </p:cNvSpPr>
          <p:nvPr/>
        </p:nvSpPr>
        <p:spPr>
          <a:xfrm>
            <a:off x="2675874"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Who </a:t>
            </a:r>
            <a:r>
              <a:rPr lang="en-GB" sz="1800" b="0" dirty="0">
                <a:solidFill>
                  <a:schemeClr val="bg1"/>
                </a:solidFill>
              </a:rPr>
              <a:t>was involved?</a:t>
            </a:r>
          </a:p>
        </p:txBody>
      </p:sp>
      <p:sp>
        <p:nvSpPr>
          <p:cNvPr id="20" name="Title 1"/>
          <p:cNvSpPr txBox="1">
            <a:spLocks/>
          </p:cNvSpPr>
          <p:nvPr/>
        </p:nvSpPr>
        <p:spPr>
          <a:xfrm>
            <a:off x="4659092"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Why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grpSp>
        <p:nvGrpSpPr>
          <p:cNvPr id="33" name="NEXT 1"/>
          <p:cNvGrpSpPr/>
          <p:nvPr/>
        </p:nvGrpSpPr>
        <p:grpSpPr>
          <a:xfrm>
            <a:off x="3964697" y="2698413"/>
            <a:ext cx="1214604" cy="618908"/>
            <a:chOff x="6721813" y="1400783"/>
            <a:chExt cx="1621274" cy="618908"/>
          </a:xfrm>
        </p:grpSpPr>
        <p:sp>
          <p:nvSpPr>
            <p:cNvPr id="34" name="Rounded Rectangle 3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NEXT 2"/>
          <p:cNvGrpSpPr/>
          <p:nvPr/>
        </p:nvGrpSpPr>
        <p:grpSpPr>
          <a:xfrm>
            <a:off x="1981479" y="3790321"/>
            <a:ext cx="1214604" cy="618908"/>
            <a:chOff x="6721813" y="1400783"/>
            <a:chExt cx="1621274" cy="618908"/>
          </a:xfrm>
        </p:grpSpPr>
        <p:sp>
          <p:nvSpPr>
            <p:cNvPr id="37" name="Rounded Rectangle 3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8" name="Rounded Rectangle 3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NEXT 3"/>
          <p:cNvGrpSpPr/>
          <p:nvPr/>
        </p:nvGrpSpPr>
        <p:grpSpPr>
          <a:xfrm>
            <a:off x="3985345" y="3790321"/>
            <a:ext cx="1214604" cy="618908"/>
            <a:chOff x="6721813" y="1400783"/>
            <a:chExt cx="1621274" cy="618908"/>
          </a:xfrm>
        </p:grpSpPr>
        <p:sp>
          <p:nvSpPr>
            <p:cNvPr id="40" name="Rounded Rectangle 3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1" name="Rounded Rectangle 4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NEXT 4"/>
          <p:cNvGrpSpPr/>
          <p:nvPr/>
        </p:nvGrpSpPr>
        <p:grpSpPr>
          <a:xfrm>
            <a:off x="5947915" y="3790321"/>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5"/>
          <p:cNvGrpSpPr/>
          <p:nvPr/>
        </p:nvGrpSpPr>
        <p:grpSpPr>
          <a:xfrm>
            <a:off x="2973965" y="4899689"/>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6"/>
          <p:cNvGrpSpPr/>
          <p:nvPr/>
        </p:nvGrpSpPr>
        <p:grpSpPr>
          <a:xfrm>
            <a:off x="4957183" y="4899689"/>
            <a:ext cx="1214604" cy="618908"/>
            <a:chOff x="6721813" y="1400783"/>
            <a:chExt cx="1621274" cy="618908"/>
          </a:xfrm>
        </p:grpSpPr>
        <p:sp>
          <p:nvSpPr>
            <p:cNvPr id="53" name="Rounded Rectangle 5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Rectangle 27">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8699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after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10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after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000"/>
                            </p:stCondLst>
                            <p:childTnLst>
                              <p:par>
                                <p:cTn id="53" presetID="10"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100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afterEffect">
                                  <p:stCondLst>
                                    <p:cond delay="0"/>
                                  </p:stCondLst>
                                  <p:childTnLst>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10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nextCondLst>
                <p:cond evt="onClick" delay="0">
                  <p:tgtEl>
                    <p:spTgt spid="49"/>
                  </p:tgtEl>
                </p:cond>
              </p:nextCondLst>
            </p:seq>
          </p:childTnLst>
        </p:cTn>
      </p:par>
    </p:tnLst>
    <p:bldLst>
      <p:bldP spid="13"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1819" y="996462"/>
            <a:ext cx="6940360" cy="3716214"/>
          </a:xfrm>
          <a:prstGeom prst="rect">
            <a:avLst/>
          </a:prstGeom>
        </p:spPr>
      </p:pic>
      <p:sp>
        <p:nvSpPr>
          <p:cNvPr id="3" name="Rectangle 2"/>
          <p:cNvSpPr/>
          <p:nvPr/>
        </p:nvSpPr>
        <p:spPr>
          <a:xfrm>
            <a:off x="998070" y="2115671"/>
            <a:ext cx="3615765" cy="2492188"/>
          </a:xfrm>
          <a:prstGeom prst="rect">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70056" y="5145177"/>
            <a:ext cx="5586534" cy="495108"/>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latin typeface="Twinkl" pitchFamily="2" charset="0"/>
              </a:rPr>
              <a:t>Can you spot the </a:t>
            </a:r>
            <a:r>
              <a:rPr lang="en-GB" b="1" dirty="0">
                <a:solidFill>
                  <a:sysClr val="windowText" lastClr="000000"/>
                </a:solidFill>
                <a:latin typeface="Twinkl" pitchFamily="2" charset="0"/>
              </a:rPr>
              <a:t>five </a:t>
            </a:r>
            <a:r>
              <a:rPr lang="en-GB" b="1" dirty="0" err="1">
                <a:solidFill>
                  <a:sysClr val="windowText" lastClr="000000"/>
                </a:solidFill>
                <a:latin typeface="Twinkl" pitchFamily="2" charset="0"/>
              </a:rPr>
              <a:t>Ws</a:t>
            </a:r>
            <a:r>
              <a:rPr lang="en-GB" b="1" dirty="0">
                <a:solidFill>
                  <a:sysClr val="windowText" lastClr="000000"/>
                </a:solidFill>
                <a:latin typeface="Twinkl" pitchFamily="2" charset="0"/>
              </a:rPr>
              <a:t> </a:t>
            </a:r>
            <a:r>
              <a:rPr lang="en-GB" dirty="0">
                <a:solidFill>
                  <a:sysClr val="windowText" lastClr="000000"/>
                </a:solidFill>
                <a:latin typeface="Twinkl" pitchFamily="2" charset="0"/>
              </a:rPr>
              <a:t>in the start of this report?</a:t>
            </a:r>
          </a:p>
        </p:txBody>
      </p:sp>
      <p:grpSp>
        <p:nvGrpSpPr>
          <p:cNvPr id="5" name="NEXT 3"/>
          <p:cNvGrpSpPr/>
          <p:nvPr/>
        </p:nvGrpSpPr>
        <p:grpSpPr>
          <a:xfrm>
            <a:off x="7347098" y="5626894"/>
            <a:ext cx="1214604" cy="618908"/>
            <a:chOff x="6721813" y="1400783"/>
            <a:chExt cx="1621274" cy="618908"/>
          </a:xfrm>
        </p:grpSpPr>
        <p:sp>
          <p:nvSpPr>
            <p:cNvPr id="6" name="Rounded Rectangle 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 name="Rounded Rectangle 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98070" y="2221832"/>
            <a:ext cx="3573929" cy="2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300" b="1" dirty="0">
                <a:solidFill>
                  <a:schemeClr val="tx1"/>
                </a:solidFill>
              </a:rPr>
              <a:t>After a six month stay on the International Space Station (ISS), astronauts Tim Peake, Yuri </a:t>
            </a:r>
            <a:r>
              <a:rPr lang="en-GB" sz="1300" b="1" dirty="0" err="1">
                <a:solidFill>
                  <a:schemeClr val="tx1"/>
                </a:solidFill>
              </a:rPr>
              <a:t>Malenchenko</a:t>
            </a:r>
            <a:r>
              <a:rPr lang="en-GB" sz="1300" b="1" dirty="0">
                <a:solidFill>
                  <a:schemeClr val="tx1"/>
                </a:solidFill>
              </a:rPr>
              <a:t> and Timothy </a:t>
            </a:r>
            <a:r>
              <a:rPr lang="en-GB" sz="1300" b="1" dirty="0" err="1">
                <a:solidFill>
                  <a:schemeClr val="tx1"/>
                </a:solidFill>
              </a:rPr>
              <a:t>Kopra</a:t>
            </a:r>
            <a:r>
              <a:rPr lang="en-GB" sz="1300" b="1" dirty="0">
                <a:solidFill>
                  <a:schemeClr val="tx1"/>
                </a:solidFill>
              </a:rPr>
              <a:t> have finally returned home to Earth. </a:t>
            </a:r>
          </a:p>
          <a:p>
            <a:pPr algn="just"/>
            <a:endParaRPr lang="en-GB" sz="1300" b="1" dirty="0">
              <a:solidFill>
                <a:schemeClr val="tx1"/>
              </a:solidFill>
            </a:endParaRPr>
          </a:p>
          <a:p>
            <a:pPr algn="just"/>
            <a:r>
              <a:rPr lang="en-GB" sz="1300" dirty="0">
                <a:solidFill>
                  <a:schemeClr val="tx1"/>
                </a:solidFill>
              </a:rPr>
              <a:t>Last week, British astronaut Tim Peake returned home from an incredible six month stay aboard the ISS, alongside his crewmates Yuri </a:t>
            </a:r>
            <a:r>
              <a:rPr lang="en-GB" sz="1300" dirty="0" err="1">
                <a:solidFill>
                  <a:schemeClr val="tx1"/>
                </a:solidFill>
              </a:rPr>
              <a:t>Malenchenko</a:t>
            </a:r>
            <a:r>
              <a:rPr lang="en-GB" sz="1300" dirty="0">
                <a:solidFill>
                  <a:schemeClr val="tx1"/>
                </a:solidFill>
              </a:rPr>
              <a:t> and Timothy </a:t>
            </a:r>
            <a:r>
              <a:rPr lang="en-GB" sz="1300" dirty="0" err="1">
                <a:solidFill>
                  <a:schemeClr val="tx1"/>
                </a:solidFill>
              </a:rPr>
              <a:t>Kopra</a:t>
            </a:r>
            <a:r>
              <a:rPr lang="en-GB" sz="1300" dirty="0">
                <a:solidFill>
                  <a:schemeClr val="tx1"/>
                </a:solidFill>
              </a:rPr>
              <a:t>. He is the first British astronaut to have lived on the ISS.</a:t>
            </a:r>
            <a:endParaRPr lang="en-GB" sz="1300" dirty="0"/>
          </a:p>
        </p:txBody>
      </p:sp>
    </p:spTree>
    <p:extLst>
      <p:ext uri="{BB962C8B-B14F-4D97-AF65-F5344CB8AC3E}">
        <p14:creationId xmlns:p14="http://schemas.microsoft.com/office/powerpoint/2010/main" val="2227040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Title 1"/>
          <p:cNvSpPr>
            <a:spLocks noGrp="1"/>
          </p:cNvSpPr>
          <p:nvPr>
            <p:ph type="title"/>
          </p:nvPr>
        </p:nvSpPr>
        <p:spPr>
          <a:xfrm>
            <a:off x="1000897" y="911270"/>
            <a:ext cx="4579288" cy="756857"/>
          </a:xfrm>
          <a:prstGeom prst="roundRect">
            <a:avLst>
              <a:gd name="adj" fmla="val 0"/>
            </a:avLst>
          </a:prstGeom>
          <a:solidFill>
            <a:schemeClr val="tx1"/>
          </a:solidFill>
        </p:spPr>
        <p:txBody>
          <a:bodyPr/>
          <a:lstStyle/>
          <a:p>
            <a:pPr algn="ctr"/>
            <a:r>
              <a:rPr lang="en-GB" sz="3200" dirty="0">
                <a:solidFill>
                  <a:schemeClr val="bg1"/>
                </a:solidFill>
              </a:rPr>
              <a:t>Captions and Pictures</a:t>
            </a:r>
          </a:p>
        </p:txBody>
      </p:sp>
      <p:sp>
        <p:nvSpPr>
          <p:cNvPr id="5" name="Rectangle 4"/>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8" name="Rectangle 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9" name="Rectangle 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grpSp>
        <p:nvGrpSpPr>
          <p:cNvPr id="13" name="NEXT 1"/>
          <p:cNvGrpSpPr/>
          <p:nvPr/>
        </p:nvGrpSpPr>
        <p:grpSpPr>
          <a:xfrm>
            <a:off x="4131119" y="3030199"/>
            <a:ext cx="1214604" cy="618908"/>
            <a:chOff x="6721813" y="1400783"/>
            <a:chExt cx="1621274" cy="618908"/>
          </a:xfrm>
        </p:grpSpPr>
        <p:sp>
          <p:nvSpPr>
            <p:cNvPr id="14" name="Rounded Rectangle 1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5" name="Rounded Rectangle 1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NEXT 2"/>
          <p:cNvGrpSpPr/>
          <p:nvPr/>
        </p:nvGrpSpPr>
        <p:grpSpPr>
          <a:xfrm>
            <a:off x="6915085" y="3463801"/>
            <a:ext cx="1214604" cy="618908"/>
            <a:chOff x="6721813" y="1400783"/>
            <a:chExt cx="1621274" cy="618908"/>
          </a:xfrm>
        </p:grpSpPr>
        <p:sp>
          <p:nvSpPr>
            <p:cNvPr id="17" name="Rounded Rectangle 1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8" name="Rounded Rectangle 1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9" name="Straight Connector 18"/>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NEXT 3"/>
          <p:cNvGrpSpPr/>
          <p:nvPr/>
        </p:nvGrpSpPr>
        <p:grpSpPr>
          <a:xfrm>
            <a:off x="7347098" y="5626894"/>
            <a:ext cx="1214604" cy="618908"/>
            <a:chOff x="6721813" y="1400783"/>
            <a:chExt cx="1621274" cy="618908"/>
          </a:xfrm>
        </p:grpSpPr>
        <p:sp>
          <p:nvSpPr>
            <p:cNvPr id="22" name="Rounded Rectangle 2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08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50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afterEffect">
                                  <p:stCondLst>
                                    <p:cond delay="5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1750"/>
                            </p:stCondLst>
                            <p:childTnLst>
                              <p:par>
                                <p:cTn id="41" presetID="22" presetClass="entr" presetSubtype="8" fill="hold" grpId="0" nodeType="afterEffect">
                                  <p:stCondLst>
                                    <p:cond delay="25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75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275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6"/>
                  </p:tgtEl>
                </p:cond>
              </p:nextCondLst>
            </p:seq>
          </p:childTnLst>
        </p:cTn>
      </p:par>
    </p:tnLst>
    <p:bldLst>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2" name="Group 1"/>
          <p:cNvGrpSpPr/>
          <p:nvPr/>
        </p:nvGrpSpPr>
        <p:grpSpPr>
          <a:xfrm>
            <a:off x="828466" y="890954"/>
            <a:ext cx="7479323" cy="5205047"/>
            <a:chOff x="828466" y="890954"/>
            <a:chExt cx="7479323" cy="5205047"/>
          </a:xfrm>
        </p:grpSpPr>
        <p:sp>
          <p:nvSpPr>
            <p:cNvPr id="4" name="TextBox 3"/>
            <p:cNvSpPr txBox="1"/>
            <p:nvPr/>
          </p:nvSpPr>
          <p:spPr>
            <a:xfrm>
              <a:off x="828466" y="890954"/>
              <a:ext cx="7479323" cy="738664"/>
            </a:xfrm>
            <a:prstGeom prst="rect">
              <a:avLst/>
            </a:prstGeom>
            <a:noFill/>
          </p:spPr>
          <p:txBody>
            <a:bodyPr wrap="square" rtlCol="0">
              <a:spAutoFit/>
            </a:bodyPr>
            <a:lstStyle/>
            <a:p>
              <a:pPr algn="ctr"/>
              <a:r>
                <a:rPr lang="en-GB" sz="4200" b="1" dirty="0"/>
                <a:t>Facts about the Main Events</a:t>
              </a:r>
            </a:p>
          </p:txBody>
        </p:sp>
        <p:cxnSp>
          <p:nvCxnSpPr>
            <p:cNvPr id="5" name="Straight Connector 4"/>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065" y="1789893"/>
              <a:ext cx="3219920" cy="1754326"/>
            </a:xfrm>
            <a:prstGeom prst="rect">
              <a:avLst/>
            </a:prstGeom>
            <a:solidFill>
              <a:srgbClr val="BCDDD7"/>
            </a:solidFill>
          </p:spPr>
          <p:txBody>
            <a:bodyPr wrap="square" rtlCol="0">
              <a:spAutoFit/>
            </a:bodyPr>
            <a:lstStyle/>
            <a:p>
              <a:r>
                <a:rPr lang="en-GB" dirty="0">
                  <a:latin typeface="Twinkl" pitchFamily="2" charset="0"/>
                </a:rPr>
                <a:t>A newspaper must give information that is factually correct about the events. Can you decide which of these sentences you think are facts and which are opinions?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 t="-2" r="12804" b="38180"/>
            <a:stretch/>
          </p:blipFill>
          <p:spPr>
            <a:xfrm>
              <a:off x="1141065" y="3704494"/>
              <a:ext cx="3219920" cy="2391506"/>
            </a:xfrm>
            <a:prstGeom prst="rect">
              <a:avLst/>
            </a:prstGeom>
          </p:spPr>
        </p:pic>
        <p:sp>
          <p:nvSpPr>
            <p:cNvPr id="9" name="Rectangle 8"/>
            <p:cNvSpPr/>
            <p:nvPr/>
          </p:nvSpPr>
          <p:spPr>
            <a:xfrm>
              <a:off x="4833807" y="1789893"/>
              <a:ext cx="3219920" cy="430610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64" y="1887343"/>
              <a:ext cx="1570522" cy="138339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387" b="28660"/>
            <a:stretch/>
          </p:blipFill>
          <p:spPr>
            <a:xfrm>
              <a:off x="4833807" y="2934711"/>
              <a:ext cx="2185718" cy="3161290"/>
            </a:xfrm>
            <a:prstGeom prst="rect">
              <a:avLst/>
            </a:prstGeom>
          </p:spPr>
        </p:pic>
      </p:grpSp>
      <p:grpSp>
        <p:nvGrpSpPr>
          <p:cNvPr id="25" name="Group 24"/>
          <p:cNvGrpSpPr/>
          <p:nvPr/>
        </p:nvGrpSpPr>
        <p:grpSpPr>
          <a:xfrm>
            <a:off x="1000897" y="911270"/>
            <a:ext cx="7123194" cy="4705204"/>
            <a:chOff x="1000897" y="911270"/>
            <a:chExt cx="7123194" cy="4705204"/>
          </a:xfrm>
        </p:grpSpPr>
        <p:sp>
          <p:nvSpPr>
            <p:cNvPr id="26" name="Title 1"/>
            <p:cNvSpPr txBox="1">
              <a:spLocks/>
            </p:cNvSpPr>
            <p:nvPr/>
          </p:nvSpPr>
          <p:spPr>
            <a:xfrm>
              <a:off x="1000897" y="911270"/>
              <a:ext cx="4579288"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3200">
                  <a:solidFill>
                    <a:schemeClr val="bg1"/>
                  </a:solidFill>
                </a:rPr>
                <a:t>Captions and Pictures</a:t>
              </a:r>
              <a:endParaRPr lang="en-GB" sz="3200" dirty="0">
                <a:solidFill>
                  <a:schemeClr val="bg1"/>
                </a:solidFill>
              </a:endParaRPr>
            </a:p>
          </p:txBody>
        </p:sp>
        <p:sp>
          <p:nvSpPr>
            <p:cNvPr id="27" name="Rectangle 26"/>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28" name="Rectangle 2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29" name="Rectangle 2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cxnSp>
          <p:nvCxnSpPr>
            <p:cNvPr id="31" name="Straight Connector 30"/>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4436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750"/>
                                        <p:tgtEl>
                                          <p:spTgt spid="25"/>
                                        </p:tgtEl>
                                        <p:attrNameLst>
                                          <p:attrName>ppt_x</p:attrName>
                                        </p:attrNameLst>
                                      </p:cBhvr>
                                      <p:tavLst>
                                        <p:tav tm="0">
                                          <p:val>
                                            <p:strVal val="ppt_x"/>
                                          </p:val>
                                        </p:tav>
                                        <p:tav tm="100000">
                                          <p:val>
                                            <p:strVal val="ppt_x"/>
                                          </p:val>
                                        </p:tav>
                                      </p:tavLst>
                                    </p:anim>
                                    <p:anim calcmode="lin" valueType="num">
                                      <p:cBhvr additive="base">
                                        <p:cTn id="7" dur="750"/>
                                        <p:tgtEl>
                                          <p:spTgt spid="25"/>
                                        </p:tgtEl>
                                        <p:attrNameLst>
                                          <p:attrName>ppt_y</p:attrName>
                                        </p:attrNameLst>
                                      </p:cBhvr>
                                      <p:tavLst>
                                        <p:tav tm="0">
                                          <p:val>
                                            <p:strVal val="ppt_y"/>
                                          </p:val>
                                        </p:tav>
                                        <p:tav tm="100000">
                                          <p:val>
                                            <p:strVal val="1+ppt_h/2"/>
                                          </p:val>
                                        </p:tav>
                                      </p:tavLst>
                                    </p:anim>
                                    <p:set>
                                      <p:cBhvr>
                                        <p:cTn id="8" dur="1" fill="hold">
                                          <p:stCondLst>
                                            <p:cond delay="749"/>
                                          </p:stCondLst>
                                        </p:cTn>
                                        <p:tgtEl>
                                          <p:spTgt spid="25"/>
                                        </p:tgtEl>
                                        <p:attrNameLst>
                                          <p:attrName>style.visibility</p:attrName>
                                        </p:attrNameLst>
                                      </p:cBhvr>
                                      <p:to>
                                        <p:strVal val="hidden"/>
                                      </p:to>
                                    </p:set>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5" name="Rectangle 4"/>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10" name="Rectangle 9"/>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13" name="Rectangle 12"/>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14" name="Rectangle 13"/>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nvGrpSpPr>
          <p:cNvPr id="40" name="NEXT 3"/>
          <p:cNvGrpSpPr/>
          <p:nvPr/>
        </p:nvGrpSpPr>
        <p:grpSpPr>
          <a:xfrm>
            <a:off x="3964695" y="1694172"/>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3964695" y="2396422"/>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3964695" y="3098672"/>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3964695" y="3870494"/>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3964695" y="4806940"/>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3964695" y="5513197"/>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NEXT 3"/>
          <p:cNvGrpSpPr/>
          <p:nvPr/>
        </p:nvGrpSpPr>
        <p:grpSpPr>
          <a:xfrm>
            <a:off x="7347098" y="5626894"/>
            <a:ext cx="1214604" cy="618908"/>
            <a:chOff x="6721813" y="1400783"/>
            <a:chExt cx="1621274" cy="618908"/>
          </a:xfrm>
        </p:grpSpPr>
        <p:sp>
          <p:nvSpPr>
            <p:cNvPr id="59" name="Rounded Rectangle 5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0" name="Rounded Rectangle 5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Rectangle 3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991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nextCondLst>
                <p:cond evt="onClick" delay="0">
                  <p:tgtEl>
                    <p:spTgt spid="43"/>
                  </p:tgtEl>
                </p:cond>
              </p:nextCondLst>
            </p:seq>
            <p:seq concurrent="1" nextAc="seek">
              <p:cTn id="40" restart="whenNotActive" fill="hold" evtFilter="cancelBubble" nodeType="interactiveSeq">
                <p:stCondLst>
                  <p:cond evt="onClick" delay="0">
                    <p:tgtEl>
                      <p:spTgt spid="46"/>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4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1000"/>
                                        <p:tgtEl>
                                          <p:spTgt spid="10"/>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1000"/>
                                        <p:tgtEl>
                                          <p:spTgt spid="13"/>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nextCondLst>
                <p:cond evt="onClick" delay="0">
                  <p:tgtEl>
                    <p:spTgt spid="5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1000"/>
                                        <p:tgtEl>
                                          <p:spTgt spid="14"/>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childTnLst>
                          </p:cTn>
                        </p:par>
                      </p:childTnLst>
                    </p:cTn>
                  </p:par>
                </p:childTnLst>
              </p:cTn>
              <p:nextCondLst>
                <p:cond evt="onClick" delay="0">
                  <p:tgtEl>
                    <p:spTgt spid="55"/>
                  </p:tgtEl>
                </p:cond>
              </p:nextCondLst>
            </p:seq>
          </p:childTnLst>
        </p:cTn>
      </p:par>
    </p:tnLst>
    <p:bldLst>
      <p:bldP spid="4" grpId="0" animBg="1"/>
      <p:bldP spid="5" grpId="0"/>
      <p:bldP spid="6" grpId="0" animBg="1"/>
      <p:bldP spid="9" grpId="0"/>
      <p:bldP spid="10"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15428"/>
            <a:ext cx="7487067" cy="10573573"/>
          </a:xfrm>
          <a:prstGeom prst="rect">
            <a:avLst/>
          </a:prstGeom>
        </p:spPr>
      </p:pic>
      <p:sp>
        <p:nvSpPr>
          <p:cNvPr id="5" name="Rectangle 4"/>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10" name="Rectangle 9"/>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13" name="Rectangle 12"/>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14" name="Rectangle 13"/>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16" name="Rectangle 1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17" name="Straight Connector 1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NEXT 3"/>
          <p:cNvGrpSpPr/>
          <p:nvPr/>
        </p:nvGrpSpPr>
        <p:grpSpPr>
          <a:xfrm>
            <a:off x="7347098" y="5626894"/>
            <a:ext cx="1214604" cy="618908"/>
            <a:chOff x="6721813" y="1400783"/>
            <a:chExt cx="1621274" cy="618908"/>
          </a:xfrm>
        </p:grpSpPr>
        <p:sp>
          <p:nvSpPr>
            <p:cNvPr id="19" name="Rounded Rectangle 1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0" name="Rounded Rectangle 1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NEXT 3"/>
          <p:cNvGrpSpPr/>
          <p:nvPr/>
        </p:nvGrpSpPr>
        <p:grpSpPr>
          <a:xfrm>
            <a:off x="2092931" y="1819755"/>
            <a:ext cx="1214604" cy="618908"/>
            <a:chOff x="6721813" y="1400783"/>
            <a:chExt cx="1621274" cy="618908"/>
          </a:xfrm>
        </p:grpSpPr>
        <p:sp>
          <p:nvSpPr>
            <p:cNvPr id="38" name="Rounded Rectangle 3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9" name="Rounded Rectangle 3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NEXT 3"/>
          <p:cNvGrpSpPr/>
          <p:nvPr/>
        </p:nvGrpSpPr>
        <p:grpSpPr>
          <a:xfrm>
            <a:off x="5836465" y="1819755"/>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5836465" y="2737646"/>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5836465" y="3673204"/>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2092931" y="2782622"/>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2092931" y="3925809"/>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2092931" y="4852446"/>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p:cNvGrpSpPr/>
          <p:nvPr/>
        </p:nvGrpSpPr>
        <p:grpSpPr>
          <a:xfrm>
            <a:off x="1751795" y="1038434"/>
            <a:ext cx="5640389" cy="5292257"/>
            <a:chOff x="1751803" y="1038434"/>
            <a:chExt cx="5640389" cy="5292257"/>
          </a:xfrm>
        </p:grpSpPr>
        <p:sp>
          <p:nvSpPr>
            <p:cNvPr id="59" name="Rectangle 58"/>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60" name="Rectangle 59"/>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1" name="Rectangle 60"/>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62" name="Rectangle 61"/>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63" name="Rectangle 62"/>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64" name="Rectangle 63"/>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65" name="Rectangle 64"/>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grpSp>
        <p:nvGrpSpPr>
          <p:cNvPr id="66" name="Group 65"/>
          <p:cNvGrpSpPr/>
          <p:nvPr/>
        </p:nvGrpSpPr>
        <p:grpSpPr>
          <a:xfrm>
            <a:off x="1823162" y="1040045"/>
            <a:ext cx="5497655" cy="525886"/>
            <a:chOff x="1823170" y="1038434"/>
            <a:chExt cx="5497655" cy="525886"/>
          </a:xfrm>
          <a:solidFill>
            <a:srgbClr val="009386"/>
          </a:solidFill>
        </p:grpSpPr>
        <p:sp>
          <p:nvSpPr>
            <p:cNvPr id="67" name="Rectangle 66"/>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68" name="Rectangle 67"/>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sp>
        <p:nvSpPr>
          <p:cNvPr id="69" name="Rectangle 68">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31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58"/>
                                        </p:tgtEl>
                                        <p:attrNameLst>
                                          <p:attrName>ppt_x</p:attrName>
                                        </p:attrNameLst>
                                      </p:cBhvr>
                                      <p:tavLst>
                                        <p:tav tm="0">
                                          <p:val>
                                            <p:strVal val="ppt_x"/>
                                          </p:val>
                                        </p:tav>
                                        <p:tav tm="100000">
                                          <p:val>
                                            <p:strVal val="ppt_x"/>
                                          </p:val>
                                        </p:tav>
                                      </p:tavLst>
                                    </p:anim>
                                    <p:anim calcmode="lin" valueType="num">
                                      <p:cBhvr additive="base">
                                        <p:cTn id="7" dur="1000"/>
                                        <p:tgtEl>
                                          <p:spTgt spid="58"/>
                                        </p:tgtEl>
                                        <p:attrNameLst>
                                          <p:attrName>ppt_y</p:attrName>
                                        </p:attrNameLst>
                                      </p:cBhvr>
                                      <p:tavLst>
                                        <p:tav tm="0">
                                          <p:val>
                                            <p:strVal val="ppt_y"/>
                                          </p:val>
                                        </p:tav>
                                        <p:tav tm="100000">
                                          <p:val>
                                            <p:strVal val="1+ppt_h/2"/>
                                          </p:val>
                                        </p:tav>
                                      </p:tavLst>
                                    </p:anim>
                                    <p:set>
                                      <p:cBhvr>
                                        <p:cTn id="8" dur="1" fill="hold">
                                          <p:stCondLst>
                                            <p:cond delay="999"/>
                                          </p:stCondLst>
                                        </p:cTn>
                                        <p:tgtEl>
                                          <p:spTgt spid="58"/>
                                        </p:tgtEl>
                                        <p:attrNameLst>
                                          <p:attrName>style.visibility</p:attrName>
                                        </p:attrNameLst>
                                      </p:cBhvr>
                                      <p:to>
                                        <p:strVal val="hidden"/>
                                      </p:to>
                                    </p:se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fill="hold"/>
                                        <p:tgtEl>
                                          <p:spTgt spid="66"/>
                                        </p:tgtEl>
                                        <p:attrNameLst>
                                          <p:attrName>ppt_x</p:attrName>
                                        </p:attrNameLst>
                                      </p:cBhvr>
                                      <p:tavLst>
                                        <p:tav tm="0">
                                          <p:val>
                                            <p:strVal val="#ppt_x"/>
                                          </p:val>
                                        </p:tav>
                                        <p:tav tm="100000">
                                          <p:val>
                                            <p:strVal val="#ppt_x"/>
                                          </p:val>
                                        </p:tav>
                                      </p:tavLst>
                                    </p:anim>
                                    <p:anim calcmode="lin" valueType="num">
                                      <p:cBhvr additive="base">
                                        <p:cTn id="13" dur="10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000"/>
                                        <p:tgtEl>
                                          <p:spTgt spid="5"/>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10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childTnLst>
              </p:cTn>
              <p:nextCondLst>
                <p:cond evt="onClick" delay="0">
                  <p:tgtEl>
                    <p:spTgt spid="43"/>
                  </p:tgtEl>
                </p:cond>
              </p:nextCondLst>
            </p:seq>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1000"/>
                                        <p:tgtEl>
                                          <p:spTgt spid="9"/>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nextCondLst>
                <p:cond evt="onClick" delay="0">
                  <p:tgtEl>
                    <p:spTgt spid="46"/>
                  </p:tgtEl>
                </p:cond>
              </p:nextCondLst>
            </p:seq>
            <p:seq concurrent="1" nextAc="seek">
              <p:cTn id="78" restart="whenNotActive" fill="hold" evtFilter="cancelBubble" nodeType="interactiveSeq">
                <p:stCondLst>
                  <p:cond evt="onClick" delay="0">
                    <p:tgtEl>
                      <p:spTgt spid="49"/>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1000"/>
                                        <p:tgtEl>
                                          <p:spTgt spid="13"/>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childTnLst>
                          </p:cTn>
                        </p:par>
                      </p:childTnLst>
                    </p:cTn>
                  </p:par>
                </p:childTnLst>
              </p:cTn>
              <p:nextCondLst>
                <p:cond evt="onClick" delay="0">
                  <p:tgtEl>
                    <p:spTgt spid="52"/>
                  </p:tgtEl>
                </p:cond>
              </p:nextCondLst>
            </p:seq>
            <p:seq concurrent="1" nextAc="seek">
              <p:cTn id="106" restart="whenNotActive" fill="hold" evtFilter="cancelBubble" nodeType="interactiveSeq">
                <p:stCondLst>
                  <p:cond evt="onClick" delay="0">
                    <p:tgtEl>
                      <p:spTgt spid="5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1000"/>
                                        <p:tgtEl>
                                          <p:spTgt spid="14"/>
                                        </p:tgtEl>
                                      </p:cBhvr>
                                    </p:animEffect>
                                  </p:childTnLst>
                                </p:cTn>
                              </p:par>
                            </p:childTnLst>
                          </p:cTn>
                        </p:par>
                        <p:par>
                          <p:cTn id="116" fill="hold">
                            <p:stCondLst>
                              <p:cond delay="1500"/>
                            </p:stCondLst>
                            <p:childTnLst>
                              <p:par>
                                <p:cTn id="117" presetID="10"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childTnLst>
                    </p:cTn>
                  </p:par>
                </p:childTnLst>
              </p:cTn>
              <p:nextCondLst>
                <p:cond evt="onClick" delay="0">
                  <p:tgtEl>
                    <p:spTgt spid="55"/>
                  </p:tgtEl>
                </p:cond>
              </p:nextCondLst>
            </p:seq>
          </p:childTnLst>
        </p:cTn>
      </p:par>
    </p:tnLst>
    <p:bldLst>
      <p:bldP spid="5" grpId="0"/>
      <p:bldP spid="6" grpId="0" animBg="1"/>
      <p:bldP spid="9" grpId="0"/>
      <p:bldP spid="10" grpId="0" animBg="1"/>
      <p:bldP spid="13"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6" name="Group 5"/>
          <p:cNvGrpSpPr/>
          <p:nvPr/>
        </p:nvGrpSpPr>
        <p:grpSpPr>
          <a:xfrm>
            <a:off x="1033929" y="976879"/>
            <a:ext cx="7076138" cy="3747354"/>
            <a:chOff x="1033929" y="976879"/>
            <a:chExt cx="7076138" cy="3747354"/>
          </a:xfrm>
        </p:grpSpPr>
        <p:sp>
          <p:nvSpPr>
            <p:cNvPr id="4" name="Rectangle 3"/>
            <p:cNvSpPr/>
            <p:nvPr/>
          </p:nvSpPr>
          <p:spPr>
            <a:xfrm>
              <a:off x="1033930" y="976879"/>
              <a:ext cx="7076137" cy="648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latin typeface="Twinkl" pitchFamily="2" charset="0"/>
                </a:rPr>
                <a:t>Write in the Third Person and Past Tense</a:t>
              </a:r>
            </a:p>
          </p:txBody>
        </p:sp>
        <p:cxnSp>
          <p:nvCxnSpPr>
            <p:cNvPr id="8" name="Straight Connector 7"/>
            <p:cNvCxnSpPr/>
            <p:nvPr/>
          </p:nvCxnSpPr>
          <p:spPr>
            <a:xfrm flipV="1">
              <a:off x="1033930" y="1851228"/>
              <a:ext cx="7076137" cy="10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33929" y="2086854"/>
              <a:ext cx="5438789" cy="10981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rPr>
                <a:t>Third Person</a:t>
              </a:r>
            </a:p>
            <a:p>
              <a:r>
                <a:rPr lang="en-GB" dirty="0">
                  <a:solidFill>
                    <a:schemeClr val="tx1"/>
                  </a:solidFill>
                  <a:latin typeface="Twinkl" pitchFamily="2" charset="0"/>
                  <a:ea typeface="Open Sans" pitchFamily="34" charset="0"/>
                  <a:cs typeface="Open Sans" pitchFamily="34" charset="0"/>
                </a:rPr>
                <a:t>Write about what happened to others (e.g. he, she, they, them, it), not from your own perspective.</a:t>
              </a:r>
            </a:p>
          </p:txBody>
        </p:sp>
        <p:sp>
          <p:nvSpPr>
            <p:cNvPr id="11" name="Rectangle 10"/>
            <p:cNvSpPr/>
            <p:nvPr/>
          </p:nvSpPr>
          <p:spPr>
            <a:xfrm>
              <a:off x="1033929" y="3317874"/>
              <a:ext cx="5438789" cy="1406359"/>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ea typeface="Open Sans" pitchFamily="34" charset="0"/>
                  <a:cs typeface="Open Sans" pitchFamily="34" charset="0"/>
                </a:rPr>
                <a:t>Past Tense</a:t>
              </a:r>
              <a:br>
                <a:rPr lang="en-GB" dirty="0">
                  <a:solidFill>
                    <a:schemeClr val="tx1"/>
                  </a:solidFill>
                  <a:latin typeface="Twinkl" pitchFamily="2" charset="0"/>
                  <a:ea typeface="Open Sans" pitchFamily="34" charset="0"/>
                  <a:cs typeface="Open Sans" pitchFamily="34" charset="0"/>
                </a:rPr>
              </a:br>
              <a:r>
                <a:rPr lang="en-GB" dirty="0">
                  <a:solidFill>
                    <a:schemeClr val="tx1"/>
                  </a:solidFill>
                  <a:latin typeface="Twinkl" pitchFamily="2" charset="0"/>
                  <a:ea typeface="Open Sans" pitchFamily="34" charset="0"/>
                  <a:cs typeface="Open Sans" pitchFamily="34" charset="0"/>
                </a:rPr>
                <a:t>Newspaper articles are normally an example of a recount text. They are written in the past tense as the event has already taken place.</a:t>
              </a:r>
            </a:p>
          </p:txBody>
        </p:sp>
      </p:grpSp>
      <p:grpSp>
        <p:nvGrpSpPr>
          <p:cNvPr id="14" name="NEXT 3"/>
          <p:cNvGrpSpPr/>
          <p:nvPr/>
        </p:nvGrpSpPr>
        <p:grpSpPr>
          <a:xfrm>
            <a:off x="7347098" y="5626894"/>
            <a:ext cx="1214604" cy="618908"/>
            <a:chOff x="6721813" y="1400783"/>
            <a:chExt cx="1621274" cy="618908"/>
          </a:xfrm>
        </p:grpSpPr>
        <p:sp>
          <p:nvSpPr>
            <p:cNvPr id="15" name="Rounded Rectangle 1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6" name="Rounded Rectangle 1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86" t="113" r="58990" b="31952"/>
          <a:stretch/>
        </p:blipFill>
        <p:spPr>
          <a:xfrm>
            <a:off x="6596009" y="2086854"/>
            <a:ext cx="1514058" cy="2633010"/>
          </a:xfrm>
          <a:prstGeom prst="rect">
            <a:avLst/>
          </a:prstGeom>
        </p:spPr>
      </p:pic>
      <p:grpSp>
        <p:nvGrpSpPr>
          <p:cNvPr id="19" name="Group 18"/>
          <p:cNvGrpSpPr/>
          <p:nvPr/>
        </p:nvGrpSpPr>
        <p:grpSpPr>
          <a:xfrm>
            <a:off x="1174011" y="1040045"/>
            <a:ext cx="6881419" cy="4962170"/>
            <a:chOff x="1174011" y="1040045"/>
            <a:chExt cx="6881419" cy="4962170"/>
          </a:xfrm>
        </p:grpSpPr>
        <p:sp>
          <p:nvSpPr>
            <p:cNvPr id="20" name="Rectangle 19"/>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21" name="Rectangle 20"/>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22" name="Rectangle 21"/>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23" name="Rectangle 22"/>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24" name="Rectangle 23"/>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25" name="Rectangle 24"/>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26" name="Rectangle 2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27" name="Straight Connector 2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823162" y="1040045"/>
              <a:ext cx="5497655" cy="525886"/>
              <a:chOff x="1823170" y="1038434"/>
              <a:chExt cx="5497655" cy="525886"/>
            </a:xfrm>
            <a:solidFill>
              <a:srgbClr val="009386"/>
            </a:solidFill>
          </p:grpSpPr>
          <p:sp>
            <p:nvSpPr>
              <p:cNvPr id="29" name="Rectangle 28"/>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30" name="Rectangle 29"/>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grpSp>
      <p:sp>
        <p:nvSpPr>
          <p:cNvPr id="31" name="Rectangle 3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581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19"/>
                                        </p:tgtEl>
                                        <p:attrNameLst>
                                          <p:attrName>ppt_x</p:attrName>
                                        </p:attrNameLst>
                                      </p:cBhvr>
                                      <p:tavLst>
                                        <p:tav tm="0">
                                          <p:val>
                                            <p:strVal val="ppt_x"/>
                                          </p:val>
                                        </p:tav>
                                        <p:tav tm="100000">
                                          <p:val>
                                            <p:strVal val="ppt_x"/>
                                          </p:val>
                                        </p:tav>
                                      </p:tavLst>
                                    </p:anim>
                                    <p:anim calcmode="lin" valueType="num">
                                      <p:cBhvr additive="base">
                                        <p:cTn id="7" dur="1000"/>
                                        <p:tgtEl>
                                          <p:spTgt spid="19"/>
                                        </p:tgtEl>
                                        <p:attrNameLst>
                                          <p:attrName>ppt_y</p:attrName>
                                        </p:attrNameLst>
                                      </p:cBhvr>
                                      <p:tavLst>
                                        <p:tav tm="0">
                                          <p:val>
                                            <p:strVal val="ppt_y"/>
                                          </p:val>
                                        </p:tav>
                                        <p:tav tm="100000">
                                          <p:val>
                                            <p:strVal val="1+ppt_h/2"/>
                                          </p:val>
                                        </p:tav>
                                      </p:tavLst>
                                    </p:anim>
                                    <p:set>
                                      <p:cBhvr>
                                        <p:cTn id="8" dur="1" fill="hold">
                                          <p:stCondLst>
                                            <p:cond delay="999"/>
                                          </p:stCondLst>
                                        </p:cTn>
                                        <p:tgtEl>
                                          <p:spTgt spid="19"/>
                                        </p:tgtEl>
                                        <p:attrNameLst>
                                          <p:attrName>style.visibility</p:attrName>
                                        </p:attrNameLst>
                                      </p:cBhvr>
                                      <p:to>
                                        <p:strVal val="hidden"/>
                                      </p:to>
                                    </p:set>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16" y="684852"/>
            <a:ext cx="7487067" cy="10573573"/>
          </a:xfrm>
          <a:prstGeom prst="rect">
            <a:avLst/>
          </a:prstGeom>
        </p:spPr>
      </p:pic>
      <p:sp>
        <p:nvSpPr>
          <p:cNvPr id="4" name="Title 1"/>
          <p:cNvSpPr>
            <a:spLocks noGrp="1"/>
          </p:cNvSpPr>
          <p:nvPr>
            <p:ph type="title"/>
          </p:nvPr>
        </p:nvSpPr>
        <p:spPr>
          <a:xfrm>
            <a:off x="1000897" y="911270"/>
            <a:ext cx="1834770" cy="756857"/>
          </a:xfrm>
          <a:prstGeom prst="roundRect">
            <a:avLst>
              <a:gd name="adj" fmla="val 0"/>
            </a:avLst>
          </a:prstGeom>
          <a:solidFill>
            <a:schemeClr val="tx1"/>
          </a:solidFill>
        </p:spPr>
        <p:txBody>
          <a:bodyPr/>
          <a:lstStyle/>
          <a:p>
            <a:pPr algn="ctr"/>
            <a:r>
              <a:rPr lang="en-GB" sz="3200" dirty="0">
                <a:solidFill>
                  <a:schemeClr val="bg1"/>
                </a:solidFill>
              </a:rPr>
              <a:t>Quotes</a:t>
            </a:r>
          </a:p>
        </p:txBody>
      </p:sp>
      <p:sp>
        <p:nvSpPr>
          <p:cNvPr id="5" name="Title 1"/>
          <p:cNvSpPr txBox="1">
            <a:spLocks/>
          </p:cNvSpPr>
          <p:nvPr/>
        </p:nvSpPr>
        <p:spPr>
          <a:xfrm>
            <a:off x="845097" y="1750319"/>
            <a:ext cx="7406805" cy="108534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Quotations tell us what has been said and who has said it. They can help to make the story credible by giving the reader the opinions of the people involved. Remember to use inverted commas!</a:t>
            </a:r>
          </a:p>
        </p:txBody>
      </p:sp>
      <p:cxnSp>
        <p:nvCxnSpPr>
          <p:cNvPr id="8" name="Straight Connector 7"/>
          <p:cNvCxnSpPr/>
          <p:nvPr/>
        </p:nvCxnSpPr>
        <p:spPr>
          <a:xfrm>
            <a:off x="4839128" y="2917859"/>
            <a:ext cx="0" cy="31438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91352" y="2917859"/>
            <a:ext cx="3127035" cy="3143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2" r="28744" b="70292"/>
          <a:stretch/>
        </p:blipFill>
        <p:spPr>
          <a:xfrm>
            <a:off x="1566973" y="3739418"/>
            <a:ext cx="2631298" cy="1149316"/>
          </a:xfrm>
          <a:prstGeom prst="rect">
            <a:avLst/>
          </a:prstGeom>
        </p:spPr>
      </p:pic>
      <p:grpSp>
        <p:nvGrpSpPr>
          <p:cNvPr id="14" name="Group 13"/>
          <p:cNvGrpSpPr/>
          <p:nvPr/>
        </p:nvGrpSpPr>
        <p:grpSpPr>
          <a:xfrm>
            <a:off x="963627" y="3834459"/>
            <a:ext cx="3875501" cy="1299234"/>
            <a:chOff x="963627" y="3834459"/>
            <a:chExt cx="3875501" cy="1299234"/>
          </a:xfrm>
        </p:grpSpPr>
        <p:sp>
          <p:nvSpPr>
            <p:cNvPr id="12" name="Title 1"/>
            <p:cNvSpPr txBox="1">
              <a:spLocks/>
            </p:cNvSpPr>
            <p:nvPr/>
          </p:nvSpPr>
          <p:spPr>
            <a:xfrm>
              <a:off x="963627" y="38344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13" name="Title 1"/>
            <p:cNvSpPr txBox="1">
              <a:spLocks/>
            </p:cNvSpPr>
            <p:nvPr/>
          </p:nvSpPr>
          <p:spPr>
            <a:xfrm>
              <a:off x="4065019" y="48081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19" name="Rectangle 18">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47927" y="2917859"/>
            <a:ext cx="2612180" cy="3143894"/>
            <a:chOff x="5227295" y="2917859"/>
            <a:chExt cx="2612180" cy="3143894"/>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0917" b="1494"/>
            <a:stretch/>
          </p:blipFill>
          <p:spPr>
            <a:xfrm>
              <a:off x="5227295" y="2917859"/>
              <a:ext cx="2612180" cy="3143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990" y="3476407"/>
              <a:ext cx="2468054" cy="2585346"/>
            </a:xfrm>
            <a:prstGeom prst="rect">
              <a:avLst/>
            </a:prstGeom>
          </p:spPr>
        </p:pic>
      </p:gr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582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250"/>
                            </p:stCondLst>
                            <p:childTnLst>
                              <p:par>
                                <p:cTn id="13" presetID="22" presetClass="entr" presetSubtype="8"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375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750"/>
                            </p:stCondLst>
                            <p:childTnLst>
                              <p:par>
                                <p:cTn id="20" presetID="26" presetClass="emph" presetSubtype="0" fill="hold" nodeType="afterEffect">
                                  <p:stCondLst>
                                    <p:cond delay="50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475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750"/>
                                        <p:tgtEl>
                                          <p:spTgt spid="8"/>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3" r="11250" b="57994"/>
          <a:stretch/>
        </p:blipFill>
        <p:spPr>
          <a:xfrm rot="10800000">
            <a:off x="4805039" y="1027415"/>
            <a:ext cx="3277456" cy="1623315"/>
          </a:xfrm>
          <a:prstGeom prst="rect">
            <a:avLst/>
          </a:prstGeom>
        </p:spPr>
      </p:pic>
      <p:sp>
        <p:nvSpPr>
          <p:cNvPr id="9" name="TextBox 8"/>
          <p:cNvSpPr txBox="1"/>
          <p:nvPr/>
        </p:nvSpPr>
        <p:spPr>
          <a:xfrm>
            <a:off x="4805039" y="1027415"/>
            <a:ext cx="3277456" cy="1754326"/>
          </a:xfrm>
          <a:prstGeom prst="rect">
            <a:avLst/>
          </a:prstGeom>
          <a:noFill/>
        </p:spPr>
        <p:txBody>
          <a:bodyPr wrap="square" rtlCol="0">
            <a:spAutoFit/>
          </a:bodyPr>
          <a:lstStyle/>
          <a:p>
            <a:r>
              <a:rPr lang="en-GB" dirty="0"/>
              <a:t>During these checks, Peake was asked how it felt to be home, “The smells of Earth are so strong and it’s wonderful to be back in the fresh air.”</a:t>
            </a:r>
          </a:p>
        </p:txBody>
      </p:sp>
      <p:sp>
        <p:nvSpPr>
          <p:cNvPr id="34" name="Rectangle 33"/>
          <p:cNvSpPr/>
          <p:nvPr/>
        </p:nvSpPr>
        <p:spPr>
          <a:xfrm>
            <a:off x="4803722" y="1024218"/>
            <a:ext cx="3277456" cy="243241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61505" y="4450859"/>
            <a:ext cx="3277456" cy="1610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060847" y="4403948"/>
            <a:ext cx="3277456" cy="164286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6" y="2650731"/>
            <a:ext cx="3277456" cy="1654141"/>
          </a:xfrm>
          <a:prstGeom prst="rect">
            <a:avLst/>
          </a:prstGeom>
        </p:spPr>
      </p:pic>
      <p:cxnSp>
        <p:nvCxnSpPr>
          <p:cNvPr id="4" name="Straight Connector 3"/>
          <p:cNvCxnSpPr/>
          <p:nvPr/>
        </p:nvCxnSpPr>
        <p:spPr>
          <a:xfrm>
            <a:off x="4572000" y="1027416"/>
            <a:ext cx="0" cy="5034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1505" y="1027416"/>
            <a:ext cx="3277456" cy="1477328"/>
          </a:xfrm>
          <a:prstGeom prst="rect">
            <a:avLst/>
          </a:prstGeom>
          <a:noFill/>
        </p:spPr>
        <p:txBody>
          <a:bodyPr wrap="square" rtlCol="0">
            <a:spAutoFit/>
          </a:bodyPr>
          <a:lstStyle/>
          <a:p>
            <a:r>
              <a:rPr lang="en-GB" dirty="0">
                <a:latin typeface="Twinkl" pitchFamily="2" charset="0"/>
              </a:rPr>
              <a:t>“We were all jumping around and dancing in the living room. We never believed it could happen again,” Alisha commented.</a:t>
            </a:r>
          </a:p>
        </p:txBody>
      </p:sp>
      <p:sp>
        <p:nvSpPr>
          <p:cNvPr id="8" name="TextBox 7"/>
          <p:cNvSpPr txBox="1"/>
          <p:nvPr/>
        </p:nvSpPr>
        <p:spPr>
          <a:xfrm>
            <a:off x="1060847" y="4259254"/>
            <a:ext cx="3277456" cy="1754326"/>
          </a:xfrm>
          <a:prstGeom prst="rect">
            <a:avLst/>
          </a:prstGeom>
          <a:noFill/>
        </p:spPr>
        <p:txBody>
          <a:bodyPr wrap="square" rtlCol="0">
            <a:spAutoFit/>
          </a:bodyPr>
          <a:lstStyle/>
          <a:p>
            <a:r>
              <a:rPr lang="en-GB" dirty="0"/>
              <a:t>“Sally asked me to stop working because I was about to hit whatever she’d seen. I hadn’t even spotted them,” commented builder Karl Webb. </a:t>
            </a:r>
          </a:p>
        </p:txBody>
      </p:sp>
      <p:sp>
        <p:nvSpPr>
          <p:cNvPr id="14" name="Rectangle 13"/>
          <p:cNvSpPr/>
          <p:nvPr/>
        </p:nvSpPr>
        <p:spPr>
          <a:xfrm>
            <a:off x="4805039" y="2826717"/>
            <a:ext cx="3277456" cy="323503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5" y="1027415"/>
            <a:ext cx="3277456" cy="1654141"/>
          </a:xfrm>
          <a:prstGeom prst="rect">
            <a:avLst/>
          </a:prstGeom>
        </p:spPr>
      </p:pic>
      <p:sp>
        <p:nvSpPr>
          <p:cNvPr id="20" name="Rectangle 19"/>
          <p:cNvSpPr/>
          <p:nvPr/>
        </p:nvSpPr>
        <p:spPr>
          <a:xfrm>
            <a:off x="1061505" y="2827542"/>
            <a:ext cx="3277456" cy="138673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NEXT 1"/>
          <p:cNvGrpSpPr/>
          <p:nvPr/>
        </p:nvGrpSpPr>
        <p:grpSpPr>
          <a:xfrm>
            <a:off x="3124357" y="2268284"/>
            <a:ext cx="1214604" cy="618908"/>
            <a:chOff x="6721813" y="1400783"/>
            <a:chExt cx="1621274" cy="618908"/>
          </a:xfrm>
        </p:grpSpPr>
        <p:sp>
          <p:nvSpPr>
            <p:cNvPr id="16" name="Rounded Rectangle 1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NEXT 2"/>
          <p:cNvGrpSpPr/>
          <p:nvPr/>
        </p:nvGrpSpPr>
        <p:grpSpPr>
          <a:xfrm>
            <a:off x="3124357" y="5714868"/>
            <a:ext cx="1214604" cy="618908"/>
            <a:chOff x="6721813" y="1400783"/>
            <a:chExt cx="1621274" cy="618908"/>
          </a:xfrm>
        </p:grpSpPr>
        <p:sp>
          <p:nvSpPr>
            <p:cNvPr id="22" name="Rounded Rectangle 2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4805039" y="3531892"/>
            <a:ext cx="3277456" cy="1754326"/>
          </a:xfrm>
          <a:prstGeom prst="rect">
            <a:avLst/>
          </a:prstGeom>
          <a:noFill/>
        </p:spPr>
        <p:txBody>
          <a:bodyPr wrap="square" rtlCol="0">
            <a:spAutoFit/>
          </a:bodyPr>
          <a:lstStyle/>
          <a:p>
            <a:r>
              <a:rPr lang="en-GB" dirty="0"/>
              <a:t>“It’s a brilliant feeling. It’s been a long road. I’m happy, but I’m relieved. It’s great to be in the history books as one of the greatest. I’m proud of myself,” he told reporters. </a:t>
            </a: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0847" y="4404415"/>
            <a:ext cx="3277456" cy="1654141"/>
          </a:xfrm>
          <a:prstGeom prst="rect">
            <a:avLst/>
          </a:prstGeom>
        </p:spPr>
      </p:pic>
      <p:grpSp>
        <p:nvGrpSpPr>
          <p:cNvPr id="30" name="NEXT 3"/>
          <p:cNvGrpSpPr/>
          <p:nvPr/>
        </p:nvGrpSpPr>
        <p:grpSpPr>
          <a:xfrm>
            <a:off x="6867891" y="2532762"/>
            <a:ext cx="1214604" cy="618908"/>
            <a:chOff x="6721813" y="1400783"/>
            <a:chExt cx="1621274" cy="618908"/>
          </a:xfrm>
        </p:grpSpPr>
        <p:sp>
          <p:nvSpPr>
            <p:cNvPr id="31" name="Rounded Rectangle 3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2" name="Rounded Rectangle 3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NEXT 3"/>
          <p:cNvGrpSpPr/>
          <p:nvPr/>
        </p:nvGrpSpPr>
        <p:grpSpPr>
          <a:xfrm>
            <a:off x="7347098" y="5626894"/>
            <a:ext cx="1214604" cy="618908"/>
            <a:chOff x="6721813" y="1400783"/>
            <a:chExt cx="1621274" cy="618908"/>
          </a:xfrm>
        </p:grpSpPr>
        <p:sp>
          <p:nvSpPr>
            <p:cNvPr id="36" name="Rounded Rectangle 3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7" name="Rounded Rectangle 3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568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750"/>
                                        <p:tgtEl>
                                          <p:spTgt spid="11"/>
                                        </p:tgtEl>
                                      </p:cBhvr>
                                    </p:animEffect>
                                    <p:set>
                                      <p:cBhvr>
                                        <p:cTn id="24" dur="1" fill="hold">
                                          <p:stCondLst>
                                            <p:cond delay="74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par>
                                <p:cTn id="31" presetID="10" presetClass="exit" presetSubtype="0" fill="hold" grpId="0"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par>
                          <p:cTn id="37" fill="hold">
                            <p:stCondLst>
                              <p:cond delay="1750"/>
                            </p:stCondLst>
                            <p:childTnLst>
                              <p:par>
                                <p:cTn id="38" presetID="10" presetClass="exit" presetSubtype="0" fill="hold" grpId="0" nodeType="after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par>
                          <p:cTn id="41" fill="hold">
                            <p:stCondLst>
                              <p:cond delay="1760"/>
                            </p:stCondLst>
                            <p:childTnLst>
                              <p:par>
                                <p:cTn id="42" presetID="10"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50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500"/>
                                  </p:stCondLst>
                                  <p:childTnLst>
                                    <p:animEffect transition="out" filter="fade">
                                      <p:cBhvr>
                                        <p:cTn id="52" dur="750"/>
                                        <p:tgtEl>
                                          <p:spTgt spid="12"/>
                                        </p:tgtEl>
                                      </p:cBhvr>
                                    </p:animEffect>
                                    <p:set>
                                      <p:cBhvr>
                                        <p:cTn id="53" dur="1" fill="hold">
                                          <p:stCondLst>
                                            <p:cond delay="74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50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22" presetClass="entr" presetSubtype="8" fill="hold"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750"/>
                                        <p:tgtEl>
                                          <p:spTgt spid="9"/>
                                        </p:tgtEl>
                                      </p:cBhvr>
                                    </p:animEffect>
                                  </p:childTnLst>
                                </p:cTn>
                              </p:par>
                            </p:childTnLst>
                          </p:cTn>
                        </p:par>
                        <p:par>
                          <p:cTn id="63" fill="hold">
                            <p:stCondLst>
                              <p:cond delay="125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afterEffect">
                                  <p:stCondLst>
                                    <p:cond delay="50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22" presetClass="entr" presetSubtype="8" fill="hold" grpId="0" nodeType="withEffect">
                                  <p:stCondLst>
                                    <p:cond delay="50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par>
                                <p:cTn id="79" presetID="10" presetClass="exit" presetSubtype="0" fill="hold" grpId="0" nodeType="withEffect">
                                  <p:stCondLst>
                                    <p:cond delay="50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22" presetClass="entr" presetSubtype="8" fill="hold" grpId="0" nodeType="withEffect">
                                  <p:stCondLst>
                                    <p:cond delay="50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nextCondLst>
                <p:cond evt="onClick" delay="0">
                  <p:tgtEl>
                    <p:spTgt spid="30"/>
                  </p:tgtEl>
                </p:cond>
              </p:nextCondLst>
            </p:seq>
          </p:childTnLst>
        </p:cTn>
      </p:par>
    </p:tnLst>
    <p:bldLst>
      <p:bldP spid="9" grpId="0"/>
      <p:bldP spid="9" grpId="1"/>
      <p:bldP spid="34" grpId="0" animBg="1"/>
      <p:bldP spid="13" grpId="0" animBg="1"/>
      <p:bldP spid="27" grpId="0" animBg="1"/>
      <p:bldP spid="6" grpId="0"/>
      <p:bldP spid="6" grpId="1"/>
      <p:bldP spid="8" grpId="0"/>
      <p:bldP spid="8" grpId="1"/>
      <p:bldP spid="14" grpId="0" animBg="1"/>
      <p:bldP spid="20"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033930" y="956466"/>
            <a:ext cx="5675095"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4000" b="1" dirty="0">
                <a:solidFill>
                  <a:schemeClr val="bg1"/>
                </a:solidFill>
                <a:latin typeface="Twinkl" pitchFamily="2" charset="0"/>
              </a:rPr>
              <a:t>Concluding Paragraph</a:t>
            </a:r>
          </a:p>
        </p:txBody>
      </p:sp>
      <p:cxnSp>
        <p:nvCxnSpPr>
          <p:cNvPr id="5" name="Straight Connector 4"/>
          <p:cNvCxnSpPr/>
          <p:nvPr/>
        </p:nvCxnSpPr>
        <p:spPr>
          <a:xfrm>
            <a:off x="4572000" y="1982912"/>
            <a:ext cx="0" cy="4078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 t="-1" r="15573" b="-1"/>
          <a:stretch/>
        </p:blipFill>
        <p:spPr>
          <a:xfrm>
            <a:off x="1061506" y="1995068"/>
            <a:ext cx="3277456" cy="4066685"/>
          </a:xfrm>
          <a:prstGeom prst="rect">
            <a:avLst/>
          </a:prstGeom>
        </p:spPr>
      </p:pic>
      <p:sp>
        <p:nvSpPr>
          <p:cNvPr id="8" name="Rectangle 7"/>
          <p:cNvSpPr/>
          <p:nvPr/>
        </p:nvSpPr>
        <p:spPr>
          <a:xfrm>
            <a:off x="4805039" y="1982911"/>
            <a:ext cx="3277456" cy="26081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05039" y="4492696"/>
            <a:ext cx="3277456" cy="1202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concluding paragraph is often used to tell the reader what might happen next. </a:t>
            </a:r>
          </a:p>
        </p:txBody>
      </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18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041102" y="3082073"/>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Newspapers have a range of features that attract the reader.</a:t>
            </a:r>
          </a:p>
        </p:txBody>
      </p:sp>
      <p:sp>
        <p:nvSpPr>
          <p:cNvPr id="16" name="Rectangle 15"/>
          <p:cNvSpPr/>
          <p:nvPr/>
        </p:nvSpPr>
        <p:spPr>
          <a:xfrm>
            <a:off x="1041102" y="3880366"/>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Can you think of any of these features?</a:t>
            </a:r>
          </a:p>
        </p:txBody>
      </p:sp>
      <p:grpSp>
        <p:nvGrpSpPr>
          <p:cNvPr id="17" name="NEXT 3"/>
          <p:cNvGrpSpPr/>
          <p:nvPr/>
        </p:nvGrpSpPr>
        <p:grpSpPr>
          <a:xfrm>
            <a:off x="2261032" y="3934478"/>
            <a:ext cx="1214604" cy="618908"/>
            <a:chOff x="6721813" y="1400783"/>
            <a:chExt cx="1621274" cy="618908"/>
          </a:xfrm>
        </p:grpSpPr>
        <p:sp>
          <p:nvSpPr>
            <p:cNvPr id="18" name="Rounded Rectangle 1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9" name="Rounded Rectangle 1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025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7"/>
                  </p:tgtEl>
                </p:cond>
              </p:nextCondLst>
            </p:seq>
          </p:childTnLst>
        </p:cTn>
      </p:par>
    </p:tnLst>
    <p:bldLst>
      <p:bldP spid="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190" y="612983"/>
            <a:ext cx="3932844"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do you think might happen next in this report about some very lucky lottery winners?</a:t>
            </a:r>
          </a:p>
        </p:txBody>
      </p:sp>
      <p:grpSp>
        <p:nvGrpSpPr>
          <p:cNvPr id="27" name="Group 26"/>
          <p:cNvGrpSpPr/>
          <p:nvPr/>
        </p:nvGrpSpPr>
        <p:grpSpPr>
          <a:xfrm>
            <a:off x="4513777" y="574964"/>
            <a:ext cx="4009724" cy="5700731"/>
            <a:chOff x="4513777" y="574964"/>
            <a:chExt cx="4009724" cy="5700731"/>
          </a:xfrm>
        </p:grpSpPr>
        <p:grpSp>
          <p:nvGrpSpPr>
            <p:cNvPr id="6" name="Group 5"/>
            <p:cNvGrpSpPr/>
            <p:nvPr/>
          </p:nvGrpSpPr>
          <p:grpSpPr>
            <a:xfrm>
              <a:off x="4513777" y="574964"/>
              <a:ext cx="4009724" cy="5700731"/>
              <a:chOff x="828467" y="713509"/>
              <a:chExt cx="4009724" cy="570073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7" y="751527"/>
                <a:ext cx="4009724" cy="5662713"/>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1992"/>
              <a:stretch/>
            </p:blipFill>
            <p:spPr>
              <a:xfrm>
                <a:off x="849287" y="713509"/>
                <a:ext cx="3965084" cy="5374020"/>
              </a:xfrm>
              <a:prstGeom prst="rect">
                <a:avLst/>
              </a:prstGeom>
            </p:spPr>
          </p:pic>
        </p:grpSp>
        <p:sp>
          <p:nvSpPr>
            <p:cNvPr id="8" name="Rectangle 7"/>
            <p:cNvSpPr/>
            <p:nvPr/>
          </p:nvSpPr>
          <p:spPr>
            <a:xfrm>
              <a:off x="6556917" y="3309682"/>
              <a:ext cx="1833261" cy="1177569"/>
            </a:xfrm>
            <a:prstGeom prst="rect">
              <a:avLst/>
            </a:prstGeom>
            <a:gradFill>
              <a:gsLst>
                <a:gs pos="37000">
                  <a:srgbClr val="F7F5EC"/>
                </a:gs>
                <a:gs pos="0">
                  <a:srgbClr val="F7F5EC"/>
                </a:gs>
                <a:gs pos="74000">
                  <a:srgbClr val="F1EFE4"/>
                </a:gs>
                <a:gs pos="83000">
                  <a:srgbClr val="F0EDE3"/>
                </a:gs>
                <a:gs pos="100000">
                  <a:srgbClr val="E9E5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NEXT 1"/>
          <p:cNvGrpSpPr/>
          <p:nvPr/>
        </p:nvGrpSpPr>
        <p:grpSpPr>
          <a:xfrm>
            <a:off x="6866245" y="3589012"/>
            <a:ext cx="1214604" cy="618908"/>
            <a:chOff x="6721813" y="1400783"/>
            <a:chExt cx="1621274" cy="618908"/>
          </a:xfrm>
        </p:grpSpPr>
        <p:sp>
          <p:nvSpPr>
            <p:cNvPr id="13" name="Rounded Rectangle 1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itle 1"/>
          <p:cNvSpPr txBox="1">
            <a:spLocks/>
          </p:cNvSpPr>
          <p:nvPr/>
        </p:nvSpPr>
        <p:spPr>
          <a:xfrm>
            <a:off x="438190" y="1748447"/>
            <a:ext cx="2636606" cy="703351"/>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Click next to reveal what happened next.</a:t>
            </a:r>
          </a:p>
        </p:txBody>
      </p:sp>
      <p:grpSp>
        <p:nvGrpSpPr>
          <p:cNvPr id="26" name="Group 25"/>
          <p:cNvGrpSpPr/>
          <p:nvPr/>
        </p:nvGrpSpPr>
        <p:grpSpPr>
          <a:xfrm>
            <a:off x="825191" y="2181582"/>
            <a:ext cx="3337962" cy="4235706"/>
            <a:chOff x="613741" y="1869581"/>
            <a:chExt cx="3581742" cy="4545050"/>
          </a:xfrm>
        </p:grpSpPr>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t="20739"/>
            <a:stretch/>
          </p:blipFill>
          <p:spPr>
            <a:xfrm>
              <a:off x="613741" y="1869581"/>
              <a:ext cx="3581742" cy="390089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08" y="3200400"/>
              <a:ext cx="3068407" cy="3214231"/>
            </a:xfrm>
            <a:prstGeom prst="rect">
              <a:avLst/>
            </a:prstGeom>
          </p:spPr>
        </p:pic>
      </p:grpSp>
      <p:grpSp>
        <p:nvGrpSpPr>
          <p:cNvPr id="28" name="Group 27"/>
          <p:cNvGrpSpPr/>
          <p:nvPr/>
        </p:nvGrpSpPr>
        <p:grpSpPr>
          <a:xfrm>
            <a:off x="4514671" y="571457"/>
            <a:ext cx="4009724" cy="5700731"/>
            <a:chOff x="-1449278" y="574964"/>
            <a:chExt cx="4009724" cy="5700731"/>
          </a:xfrm>
        </p:grpSpPr>
        <p:grpSp>
          <p:nvGrpSpPr>
            <p:cNvPr id="29" name="Group 28"/>
            <p:cNvGrpSpPr/>
            <p:nvPr/>
          </p:nvGrpSpPr>
          <p:grpSpPr>
            <a:xfrm>
              <a:off x="-1449278" y="574964"/>
              <a:ext cx="4009724" cy="5700731"/>
              <a:chOff x="-1449278" y="574964"/>
              <a:chExt cx="4009724" cy="5700731"/>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78" y="612982"/>
                <a:ext cx="4009724" cy="5662713"/>
              </a:xfrm>
              <a:prstGeom prst="rect">
                <a:avLst/>
              </a:prstGeom>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81257"/>
              <a:stretch/>
            </p:blipFill>
            <p:spPr>
              <a:xfrm>
                <a:off x="-1428458" y="574964"/>
                <a:ext cx="3965084" cy="903640"/>
              </a:xfrm>
              <a:prstGeom prst="rect">
                <a:avLst/>
              </a:prstGeom>
            </p:spPr>
          </p:pic>
        </p:grpSp>
        <p:sp>
          <p:nvSpPr>
            <p:cNvPr id="30" name="Title 1"/>
            <p:cNvSpPr txBox="1">
              <a:spLocks/>
            </p:cNvSpPr>
            <p:nvPr/>
          </p:nvSpPr>
          <p:spPr>
            <a:xfrm>
              <a:off x="-1329045" y="1869582"/>
              <a:ext cx="3766258" cy="3438859"/>
            </a:xfrm>
            <a:prstGeom prst="roundRect">
              <a:avLst>
                <a:gd name="adj" fmla="val 0"/>
              </a:avLst>
            </a:prstGeom>
            <a:solidFill>
              <a:srgbClr val="F6F5EB"/>
            </a:solidFill>
            <a:ln w="19050">
              <a:solidFill>
                <a:schemeClr val="tx1"/>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The two winners have exclusively revealed that they’ll be donating £600 000 of their win to local, national and international charities. ‘They need the money more than we do,’ stated Mrs Mills, ‘we’ll treat ourselves to a nice meal out somewhere and give the rest to the family. We have our health and happiness so what more could we ask for?’</a:t>
              </a:r>
            </a:p>
          </p:txBody>
        </p:sp>
      </p:grpSp>
      <p:grpSp>
        <p:nvGrpSpPr>
          <p:cNvPr id="33" name="NEXT 3"/>
          <p:cNvGrpSpPr/>
          <p:nvPr/>
        </p:nvGrpSpPr>
        <p:grpSpPr>
          <a:xfrm>
            <a:off x="7347098" y="5626894"/>
            <a:ext cx="1214604" cy="618908"/>
            <a:chOff x="6721813" y="1400783"/>
            <a:chExt cx="1621274" cy="618908"/>
          </a:xfrm>
        </p:grpSpPr>
        <p:sp>
          <p:nvSpPr>
            <p:cNvPr id="34" name="Rounded Rectangle 33">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3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par>
                          <p:cTn id="13" fill="hold">
                            <p:stCondLst>
                              <p:cond delay="1750"/>
                            </p:stCondLst>
                            <p:childTnLst>
                              <p:par>
                                <p:cTn id="14" presetID="22" presetClass="entr" presetSubtype="8"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5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64" presetClass="path" presetSubtype="0" accel="50000" decel="50000" fill="hold" nodeType="afterEffect">
                                  <p:stCondLst>
                                    <p:cond delay="0"/>
                                  </p:stCondLst>
                                  <p:childTnLst>
                                    <p:animMotion origin="layout" path="M -8.33333E-7 0.93588 L -8.33333E-7 -2.59259E-6 " pathEditMode="relative" rAng="0" ptsTypes="AA">
                                      <p:cBhvr>
                                        <p:cTn id="39" dur="2000" fill="hold"/>
                                        <p:tgtEl>
                                          <p:spTgt spid="28"/>
                                        </p:tgtEl>
                                        <p:attrNameLst>
                                          <p:attrName>ppt_x</p:attrName>
                                          <p:attrName>ppt_y</p:attrName>
                                        </p:attrNameLst>
                                      </p:cBhvr>
                                      <p:rCtr x="0" y="-46806"/>
                                    </p:animMotion>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nextCondLst>
                <p:cond evt="onClick" delay="0">
                  <p:tgtEl>
                    <p:spTgt spid="12"/>
                  </p:tgtEl>
                </p:cond>
              </p:nextCondLst>
            </p:seq>
          </p:childTnLst>
        </p:cTn>
      </p:par>
    </p:tnLst>
    <p:bldLst>
      <p:bldP spid="7" grpId="0"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8"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11"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 Annotate them on your sheet.</a:t>
            </a:r>
          </a:p>
        </p:txBody>
      </p:sp>
      <p:grpSp>
        <p:nvGrpSpPr>
          <p:cNvPr id="12" name="NEXT 3"/>
          <p:cNvGrpSpPr/>
          <p:nvPr/>
        </p:nvGrpSpPr>
        <p:grpSpPr>
          <a:xfrm>
            <a:off x="7347098" y="5626894"/>
            <a:ext cx="1214604" cy="618908"/>
            <a:chOff x="6721813" y="1400783"/>
            <a:chExt cx="1621274" cy="618908"/>
          </a:xfrm>
        </p:grpSpPr>
        <p:sp>
          <p:nvSpPr>
            <p:cNvPr id="13" name="Rounded Rectangle 1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p:cNvGrpSpPr/>
          <p:nvPr/>
        </p:nvGrpSpPr>
        <p:grpSpPr>
          <a:xfrm>
            <a:off x="655210" y="612982"/>
            <a:ext cx="4009724" cy="5662713"/>
            <a:chOff x="655210" y="612982"/>
            <a:chExt cx="4009724" cy="566271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2" name="TextBox 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sp>
        <p:nvSpPr>
          <p:cNvPr id="15" name="Rectangle 1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73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55210" y="612982"/>
            <a:ext cx="8035432" cy="5795502"/>
            <a:chOff x="655210" y="612982"/>
            <a:chExt cx="8035432" cy="579550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4"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5"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9" name="Group 8"/>
            <p:cNvGrpSpPr/>
            <p:nvPr/>
          </p:nvGrpSpPr>
          <p:grpSpPr>
            <a:xfrm>
              <a:off x="655210" y="612982"/>
              <a:ext cx="4009724" cy="5662713"/>
              <a:chOff x="655210" y="612982"/>
              <a:chExt cx="4009724" cy="566271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12" name="TextBox 1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22" y="1101511"/>
            <a:ext cx="3296156" cy="4654978"/>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 b="86560"/>
          <a:stretch/>
        </p:blipFill>
        <p:spPr>
          <a:xfrm>
            <a:off x="3028200" y="1476862"/>
            <a:ext cx="3087599" cy="549536"/>
          </a:xfrm>
          <a:prstGeom prst="rect">
            <a:avLst/>
          </a:prstGeom>
        </p:spPr>
      </p:pic>
      <p:sp>
        <p:nvSpPr>
          <p:cNvPr id="18" name="Title 1"/>
          <p:cNvSpPr txBox="1">
            <a:spLocks/>
          </p:cNvSpPr>
          <p:nvPr/>
        </p:nvSpPr>
        <p:spPr>
          <a:xfrm>
            <a:off x="693338" y="1411999"/>
            <a:ext cx="184423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interesting headline.</a:t>
            </a:r>
          </a:p>
        </p:txBody>
      </p:sp>
      <p:cxnSp>
        <p:nvCxnSpPr>
          <p:cNvPr id="19" name="Straight Arrow Connector 18"/>
          <p:cNvCxnSpPr>
            <a:stCxn id="18" idx="3"/>
          </p:cNvCxnSpPr>
          <p:nvPr/>
        </p:nvCxnSpPr>
        <p:spPr>
          <a:xfrm flipV="1">
            <a:off x="2537569" y="1719198"/>
            <a:ext cx="554423"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nvGrpSpPr>
          <p:cNvPr id="20" name="NEXT 1"/>
          <p:cNvGrpSpPr/>
          <p:nvPr/>
        </p:nvGrpSpPr>
        <p:grpSpPr>
          <a:xfrm>
            <a:off x="1008151" y="1968504"/>
            <a:ext cx="1214604" cy="618908"/>
            <a:chOff x="6721813" y="1400783"/>
            <a:chExt cx="1621274" cy="618908"/>
          </a:xfrm>
        </p:grpSpPr>
        <p:sp>
          <p:nvSpPr>
            <p:cNvPr id="21" name="Rounded Rectangle 2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Arrow Connector 22"/>
          <p:cNvCxnSpPr/>
          <p:nvPr/>
        </p:nvCxnSpPr>
        <p:spPr>
          <a:xfrm flipV="1">
            <a:off x="2537569" y="2248162"/>
            <a:ext cx="490631" cy="771937"/>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641421" y="2517318"/>
            <a:ext cx="1948064" cy="1076622"/>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introductory paragraph</a:t>
            </a:r>
          </a:p>
          <a:p>
            <a:r>
              <a:rPr lang="en-GB" sz="1600" b="0" dirty="0"/>
              <a:t>that includes the five </a:t>
            </a:r>
            <a:r>
              <a:rPr lang="en-GB" sz="1600" b="0" dirty="0" err="1"/>
              <a:t>Ws</a:t>
            </a:r>
            <a:r>
              <a:rPr lang="en-GB" sz="1600" b="0" dirty="0"/>
              <a:t>.</a:t>
            </a:r>
          </a:p>
        </p:txBody>
      </p:sp>
      <p:grpSp>
        <p:nvGrpSpPr>
          <p:cNvPr id="25" name="NEXT 1"/>
          <p:cNvGrpSpPr/>
          <p:nvPr/>
        </p:nvGrpSpPr>
        <p:grpSpPr>
          <a:xfrm>
            <a:off x="1008151" y="3526319"/>
            <a:ext cx="1214604" cy="618908"/>
            <a:chOff x="6721813" y="1400783"/>
            <a:chExt cx="1621274" cy="618908"/>
          </a:xfrm>
        </p:grpSpPr>
        <p:sp>
          <p:nvSpPr>
            <p:cNvPr id="26" name="Rounded Rectangle 2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7" name="Rounded Rectangle 2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0" t="22993" r="51098" b="47387"/>
          <a:stretch/>
        </p:blipFill>
        <p:spPr>
          <a:xfrm>
            <a:off x="2942047" y="2416964"/>
            <a:ext cx="1596034" cy="1211096"/>
          </a:xfrm>
          <a:prstGeom prst="rect">
            <a:avLst/>
          </a:prstGeom>
        </p:spPr>
      </p:pic>
      <p:pic>
        <p:nvPicPr>
          <p:cNvPr id="32" name="Picture 3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42291" b="46744"/>
          <a:stretch/>
        </p:blipFill>
        <p:spPr>
          <a:xfrm>
            <a:off x="4538080" y="3206049"/>
            <a:ext cx="1577719" cy="448339"/>
          </a:xfrm>
          <a:prstGeom prst="rect">
            <a:avLst/>
          </a:prstGeom>
        </p:spPr>
      </p:pic>
      <p:sp>
        <p:nvSpPr>
          <p:cNvPr id="37" name="TextBox 36"/>
          <p:cNvSpPr txBox="1"/>
          <p:nvPr/>
        </p:nvSpPr>
        <p:spPr>
          <a:xfrm>
            <a:off x="3750021" y="1158741"/>
            <a:ext cx="1640345"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440" r="50000" b="77345"/>
          <a:stretch/>
        </p:blipFill>
        <p:spPr>
          <a:xfrm>
            <a:off x="3028200" y="2026398"/>
            <a:ext cx="1543799" cy="376763"/>
          </a:xfrm>
          <a:prstGeom prst="rect">
            <a:avLst/>
          </a:prstGeom>
        </p:spPr>
      </p:pic>
      <p:grpSp>
        <p:nvGrpSpPr>
          <p:cNvPr id="50" name="Group 49"/>
          <p:cNvGrpSpPr/>
          <p:nvPr/>
        </p:nvGrpSpPr>
        <p:grpSpPr>
          <a:xfrm>
            <a:off x="2411450" y="3858763"/>
            <a:ext cx="616750" cy="1946893"/>
            <a:chOff x="2411450" y="3858763"/>
            <a:chExt cx="616750" cy="1946893"/>
          </a:xfrm>
        </p:grpSpPr>
        <p:cxnSp>
          <p:nvCxnSpPr>
            <p:cNvPr id="46" name="Straight Arrow Connector 45"/>
            <p:cNvCxnSpPr/>
            <p:nvPr/>
          </p:nvCxnSpPr>
          <p:spPr>
            <a:xfrm flipV="1">
              <a:off x="2411450" y="3858763"/>
              <a:ext cx="616750" cy="1602996"/>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620433" y="5260112"/>
              <a:ext cx="407767" cy="545544"/>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itle 1"/>
          <p:cNvSpPr txBox="1">
            <a:spLocks/>
          </p:cNvSpPr>
          <p:nvPr/>
        </p:nvSpPr>
        <p:spPr>
          <a:xfrm>
            <a:off x="501295" y="5313802"/>
            <a:ext cx="2228313" cy="845511"/>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Quotes are written as direct speech.</a:t>
            </a:r>
          </a:p>
        </p:txBody>
      </p:sp>
      <p:pic>
        <p:nvPicPr>
          <p:cNvPr id="49" name="Picture 4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613" r="51099" b="374"/>
          <a:stretch/>
        </p:blipFill>
        <p:spPr>
          <a:xfrm>
            <a:off x="3028200" y="3628059"/>
            <a:ext cx="1509879" cy="1922247"/>
          </a:xfrm>
          <a:prstGeom prst="rect">
            <a:avLst/>
          </a:prstGeom>
        </p:spPr>
      </p:pic>
      <p:grpSp>
        <p:nvGrpSpPr>
          <p:cNvPr id="41" name="Group 40"/>
          <p:cNvGrpSpPr/>
          <p:nvPr/>
        </p:nvGrpSpPr>
        <p:grpSpPr>
          <a:xfrm>
            <a:off x="2441748" y="3068686"/>
            <a:ext cx="2130251" cy="1313839"/>
            <a:chOff x="2441748" y="3068686"/>
            <a:chExt cx="2130251" cy="1313839"/>
          </a:xfrm>
        </p:grpSpPr>
        <p:cxnSp>
          <p:nvCxnSpPr>
            <p:cNvPr id="38" name="Straight Arrow Connector 37"/>
            <p:cNvCxnSpPr/>
            <p:nvPr/>
          </p:nvCxnSpPr>
          <p:spPr>
            <a:xfrm flipV="1">
              <a:off x="2537569" y="3068686"/>
              <a:ext cx="490631" cy="131383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41748" y="3396862"/>
              <a:ext cx="2130251" cy="96583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itle 1"/>
          <p:cNvSpPr txBox="1">
            <a:spLocks/>
          </p:cNvSpPr>
          <p:nvPr/>
        </p:nvSpPr>
        <p:spPr>
          <a:xfrm>
            <a:off x="663192" y="4083541"/>
            <a:ext cx="190452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Facts about the main events.</a:t>
            </a:r>
          </a:p>
        </p:txBody>
      </p:sp>
      <p:grpSp>
        <p:nvGrpSpPr>
          <p:cNvPr id="43" name="NEXT 1"/>
          <p:cNvGrpSpPr/>
          <p:nvPr/>
        </p:nvGrpSpPr>
        <p:grpSpPr>
          <a:xfrm>
            <a:off x="1008151" y="4627144"/>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2" name="Straight Arrow Connector 51"/>
          <p:cNvCxnSpPr/>
          <p:nvPr/>
        </p:nvCxnSpPr>
        <p:spPr>
          <a:xfrm flipH="1">
            <a:off x="5469020" y="1333443"/>
            <a:ext cx="1137411"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6445625" y="1101511"/>
            <a:ext cx="2074782" cy="875226"/>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The name of the newspaper at the top of the page.</a:t>
            </a:r>
          </a:p>
        </p:txBody>
      </p:sp>
      <p:grpSp>
        <p:nvGrpSpPr>
          <p:cNvPr id="55" name="NEXT 1"/>
          <p:cNvGrpSpPr/>
          <p:nvPr/>
        </p:nvGrpSpPr>
        <p:grpSpPr>
          <a:xfrm>
            <a:off x="2478515" y="5709651"/>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8" name="Straight Arrow Connector 57"/>
          <p:cNvCxnSpPr/>
          <p:nvPr/>
        </p:nvCxnSpPr>
        <p:spPr>
          <a:xfrm flipH="1">
            <a:off x="6051805" y="2761688"/>
            <a:ext cx="581590" cy="18766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6504034" y="2205198"/>
            <a:ext cx="1957963" cy="828418"/>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Write in the third person and past tense.</a:t>
            </a:r>
          </a:p>
        </p:txBody>
      </p:sp>
      <p:pic>
        <p:nvPicPr>
          <p:cNvPr id="60" name="Picture 5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8" t="14192" b="56733"/>
          <a:stretch/>
        </p:blipFill>
        <p:spPr>
          <a:xfrm>
            <a:off x="4556205" y="2053903"/>
            <a:ext cx="1559594" cy="1188829"/>
          </a:xfrm>
          <a:prstGeom prst="rect">
            <a:avLst/>
          </a:prstGeom>
        </p:spPr>
      </p:pic>
      <p:grpSp>
        <p:nvGrpSpPr>
          <p:cNvPr id="61" name="NEXT 1"/>
          <p:cNvGrpSpPr/>
          <p:nvPr/>
        </p:nvGrpSpPr>
        <p:grpSpPr>
          <a:xfrm>
            <a:off x="7339350" y="1895744"/>
            <a:ext cx="1214604" cy="618908"/>
            <a:chOff x="6721813" y="1400783"/>
            <a:chExt cx="1621274" cy="618908"/>
          </a:xfrm>
        </p:grpSpPr>
        <p:sp>
          <p:nvSpPr>
            <p:cNvPr id="62" name="Rounded Rectangle 6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3" name="Rounded Rectangle 6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NEXT 1"/>
          <p:cNvGrpSpPr/>
          <p:nvPr/>
        </p:nvGrpSpPr>
        <p:grpSpPr>
          <a:xfrm>
            <a:off x="7339350" y="2952623"/>
            <a:ext cx="1214604" cy="618908"/>
            <a:chOff x="6721813" y="1400783"/>
            <a:chExt cx="1621274" cy="618908"/>
          </a:xfrm>
        </p:grpSpPr>
        <p:sp>
          <p:nvSpPr>
            <p:cNvPr id="68" name="Rounded Rectangle 6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9" name="Rounded Rectangle 6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2" name="Picture 7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9" t="42721" r="1238" b="47070"/>
          <a:stretch/>
        </p:blipFill>
        <p:spPr>
          <a:xfrm>
            <a:off x="4556203" y="3224420"/>
            <a:ext cx="1521354" cy="417443"/>
          </a:xfrm>
          <a:prstGeom prst="rect">
            <a:avLst/>
          </a:prstGeom>
        </p:spPr>
      </p:pic>
      <p:pic>
        <p:nvPicPr>
          <p:cNvPr id="78" name="Picture 7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52891" r="1239" b="15426"/>
          <a:stretch/>
        </p:blipFill>
        <p:spPr>
          <a:xfrm>
            <a:off x="4538079" y="3639501"/>
            <a:ext cx="1539478" cy="1295450"/>
          </a:xfrm>
          <a:prstGeom prst="rect">
            <a:avLst/>
          </a:prstGeom>
        </p:spPr>
      </p:pic>
      <p:cxnSp>
        <p:nvCxnSpPr>
          <p:cNvPr id="70" name="Straight Arrow Connector 69"/>
          <p:cNvCxnSpPr/>
          <p:nvPr/>
        </p:nvCxnSpPr>
        <p:spPr>
          <a:xfrm flipH="1" flipV="1">
            <a:off x="5699329" y="3605873"/>
            <a:ext cx="824239" cy="545923"/>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6322813" y="3639501"/>
            <a:ext cx="2312859" cy="1139484"/>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 final concluding paragraph explains what might happen next.</a:t>
            </a:r>
          </a:p>
        </p:txBody>
      </p:sp>
      <p:grpSp>
        <p:nvGrpSpPr>
          <p:cNvPr id="73" name="NEXT 1"/>
          <p:cNvGrpSpPr/>
          <p:nvPr/>
        </p:nvGrpSpPr>
        <p:grpSpPr>
          <a:xfrm>
            <a:off x="7339350" y="4675497"/>
            <a:ext cx="1214604" cy="618908"/>
            <a:chOff x="6721813" y="1400783"/>
            <a:chExt cx="1621274" cy="618908"/>
          </a:xfrm>
        </p:grpSpPr>
        <p:sp>
          <p:nvSpPr>
            <p:cNvPr id="74" name="Rounded Rectangle 7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5" name="Rounded Rectangle 7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Straight Arrow Connector 75"/>
          <p:cNvCxnSpPr>
            <a:stCxn id="77" idx="1"/>
          </p:cNvCxnSpPr>
          <p:nvPr/>
        </p:nvCxnSpPr>
        <p:spPr>
          <a:xfrm flipH="1" flipV="1">
            <a:off x="5982047" y="4911353"/>
            <a:ext cx="462371" cy="45715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p:cNvSpPr txBox="1">
            <a:spLocks/>
          </p:cNvSpPr>
          <p:nvPr/>
        </p:nvSpPr>
        <p:spPr>
          <a:xfrm>
            <a:off x="6444418" y="5027358"/>
            <a:ext cx="2153361" cy="682293"/>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Captions are added to pictures.</a:t>
            </a:r>
          </a:p>
        </p:txBody>
      </p:sp>
      <p:grpSp>
        <p:nvGrpSpPr>
          <p:cNvPr id="81" name="NEXT 3"/>
          <p:cNvGrpSpPr/>
          <p:nvPr/>
        </p:nvGrpSpPr>
        <p:grpSpPr>
          <a:xfrm>
            <a:off x="7347098" y="5626894"/>
            <a:ext cx="1214604" cy="618908"/>
            <a:chOff x="6721813" y="1400783"/>
            <a:chExt cx="1621274" cy="618908"/>
          </a:xfrm>
        </p:grpSpPr>
        <p:sp>
          <p:nvSpPr>
            <p:cNvPr id="82" name="Rounded Rectangle 8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83" name="Rounded Rectangle 8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597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xit" presetSubtype="8" fill="hold" nodeType="afterEffect">
                                  <p:stCondLst>
                                    <p:cond delay="0"/>
                                  </p:stCondLst>
                                  <p:childTnLst>
                                    <p:anim calcmode="lin" valueType="num">
                                      <p:cBhvr additive="base">
                                        <p:cTn id="6" dur="1000"/>
                                        <p:tgtEl>
                                          <p:spTgt spid="14"/>
                                        </p:tgtEl>
                                        <p:attrNameLst>
                                          <p:attrName>ppt_x</p:attrName>
                                        </p:attrNameLst>
                                      </p:cBhvr>
                                      <p:tavLst>
                                        <p:tav tm="0">
                                          <p:val>
                                            <p:strVal val="ppt_x"/>
                                          </p:val>
                                        </p:tav>
                                        <p:tav tm="100000">
                                          <p:val>
                                            <p:strVal val="0-ppt_w/2"/>
                                          </p:val>
                                        </p:tav>
                                      </p:tavLst>
                                    </p:anim>
                                    <p:anim calcmode="lin" valueType="num">
                                      <p:cBhvr additive="base">
                                        <p:cTn id="7" dur="1000"/>
                                        <p:tgtEl>
                                          <p:spTgt spid="14"/>
                                        </p:tgtEl>
                                        <p:attrNameLst>
                                          <p:attrName>ppt_y</p:attrName>
                                        </p:attrNameLst>
                                      </p:cBhvr>
                                      <p:tavLst>
                                        <p:tav tm="0">
                                          <p:val>
                                            <p:strVal val="ppt_y"/>
                                          </p:val>
                                        </p:tav>
                                        <p:tav tm="100000">
                                          <p:val>
                                            <p:strVal val="ppt_y"/>
                                          </p:val>
                                        </p:tav>
                                      </p:tavLst>
                                    </p:anim>
                                    <p:set>
                                      <p:cBhvr>
                                        <p:cTn id="8" dur="1" fill="hold">
                                          <p:stCondLst>
                                            <p:cond delay="999"/>
                                          </p:stCondLst>
                                        </p:cTn>
                                        <p:tgtEl>
                                          <p:spTgt spid="14"/>
                                        </p:tgtEl>
                                        <p:attrNameLst>
                                          <p:attrName>style.visibility</p:attrName>
                                        </p:attrNameLst>
                                      </p:cBhvr>
                                      <p:to>
                                        <p:strVal val="hidden"/>
                                      </p:to>
                                    </p:set>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750"/>
                                        <p:tgtEl>
                                          <p:spTgt spid="16"/>
                                        </p:tgtEl>
                                      </p:cBhvr>
                                    </p:animEffect>
                                  </p:childTnLst>
                                </p:cTn>
                              </p:par>
                            </p:childTnLst>
                          </p:cTn>
                        </p:par>
                        <p:par>
                          <p:cTn id="26" fill="hold">
                            <p:stCondLst>
                              <p:cond delay="4750"/>
                            </p:stCondLst>
                            <p:childTnLst>
                              <p:par>
                                <p:cTn id="27" presetID="26" presetClass="emph" presetSubtype="0" fill="hold" nodeType="after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childTnLst>
                          </p:cTn>
                        </p:par>
                        <p:par>
                          <p:cTn id="30" fill="hold">
                            <p:stCondLst>
                              <p:cond delay="525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750"/>
                                        <p:tgtEl>
                                          <p:spTgt spid="17"/>
                                        </p:tgtEl>
                                      </p:cBhvr>
                                    </p:animEffect>
                                  </p:childTnLst>
                                </p:cTn>
                              </p:par>
                            </p:childTnLst>
                          </p:cTn>
                        </p:par>
                        <p:par>
                          <p:cTn id="52" fill="hold">
                            <p:stCondLst>
                              <p:cond delay="275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after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500"/>
                            </p:stCondLst>
                            <p:childTnLst>
                              <p:par>
                                <p:cTn id="71" presetID="22" presetClass="entr" presetSubtype="4"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750"/>
                                        <p:tgtEl>
                                          <p:spTgt spid="72"/>
                                        </p:tgtEl>
                                      </p:cBhvr>
                                    </p:animEffect>
                                  </p:childTnLst>
                                </p:cTn>
                              </p:par>
                              <p:par>
                                <p:cTn id="78" presetID="22" presetClass="entr" presetSubtype="8"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75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750"/>
                                        <p:tgtEl>
                                          <p:spTgt spid="32"/>
                                        </p:tgtEl>
                                      </p:cBhvr>
                                    </p:animEffect>
                                  </p:childTnLst>
                                </p:cTn>
                              </p:par>
                            </p:childTnLst>
                          </p:cTn>
                        </p:par>
                        <p:par>
                          <p:cTn id="84" fill="hold">
                            <p:stCondLst>
                              <p:cond delay="2750"/>
                            </p:stCondLst>
                            <p:childTnLst>
                              <p:par>
                                <p:cTn id="85" presetID="26" presetClass="emph" presetSubtype="0" fill="hold" nodeType="afterEffect">
                                  <p:stCondLst>
                                    <p:cond delay="0"/>
                                  </p:stCondLst>
                                  <p:childTnLst>
                                    <p:animEffect transition="out" filter="fade">
                                      <p:cBhvr>
                                        <p:cTn id="86" dur="500" tmFilter="0, 0; .2, .5; .8, .5; 1, 0"/>
                                        <p:tgtEl>
                                          <p:spTgt spid="72"/>
                                        </p:tgtEl>
                                      </p:cBhvr>
                                    </p:animEffect>
                                    <p:animScale>
                                      <p:cBhvr>
                                        <p:cTn id="87" dur="250" autoRev="1" fill="hold"/>
                                        <p:tgtEl>
                                          <p:spTgt spid="72"/>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31"/>
                                        </p:tgtEl>
                                      </p:cBhvr>
                                    </p:animEffect>
                                    <p:animScale>
                                      <p:cBhvr>
                                        <p:cTn id="90" dur="250" autoRev="1" fill="hold"/>
                                        <p:tgtEl>
                                          <p:spTgt spid="31"/>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32"/>
                                        </p:tgtEl>
                                      </p:cBhvr>
                                    </p:animEffect>
                                    <p:animScale>
                                      <p:cBhvr>
                                        <p:cTn id="93" dur="250" autoRev="1" fill="hold"/>
                                        <p:tgtEl>
                                          <p:spTgt spid="32"/>
                                        </p:tgtEl>
                                      </p:cBhvr>
                                      <p:by x="105000" y="105000"/>
                                    </p:animScale>
                                  </p:childTnLst>
                                </p:cTn>
                              </p:par>
                            </p:childTnLst>
                          </p:cTn>
                        </p:par>
                        <p:par>
                          <p:cTn id="94" fill="hold">
                            <p:stCondLst>
                              <p:cond delay="3250"/>
                            </p:stCondLst>
                            <p:childTnLst>
                              <p:par>
                                <p:cTn id="95" presetID="10"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afterEffect">
                                  <p:stCondLst>
                                    <p:cond delay="500"/>
                                  </p:stCondLst>
                                  <p:childTnLst>
                                    <p:animEffect transition="out" filter="fade">
                                      <p:cBhvr>
                                        <p:cTn id="102" dur="500"/>
                                        <p:tgtEl>
                                          <p:spTgt spid="43"/>
                                        </p:tgtEl>
                                      </p:cBhvr>
                                    </p:animEffect>
                                    <p:set>
                                      <p:cBhvr>
                                        <p:cTn id="103" dur="1" fill="hold">
                                          <p:stCondLst>
                                            <p:cond delay="499"/>
                                          </p:stCondLst>
                                        </p:cTn>
                                        <p:tgtEl>
                                          <p:spTgt spid="43"/>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down)">
                                      <p:cBhvr>
                                        <p:cTn id="111" dur="500"/>
                                        <p:tgtEl>
                                          <p:spTgt spid="50"/>
                                        </p:tgtEl>
                                      </p:cBhvr>
                                    </p:animEffect>
                                  </p:childTnLst>
                                </p:cTn>
                              </p:par>
                            </p:childTnLst>
                          </p:cTn>
                        </p:par>
                        <p:par>
                          <p:cTn id="112" fill="hold">
                            <p:stCondLst>
                              <p:cond delay="2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750"/>
                                        <p:tgtEl>
                                          <p:spTgt spid="49"/>
                                        </p:tgtEl>
                                      </p:cBhvr>
                                    </p:animEffect>
                                  </p:childTnLst>
                                </p:cTn>
                              </p:par>
                            </p:childTnLst>
                          </p:cTn>
                        </p:par>
                        <p:par>
                          <p:cTn id="116" fill="hold">
                            <p:stCondLst>
                              <p:cond delay="2750"/>
                            </p:stCondLst>
                            <p:childTnLst>
                              <p:par>
                                <p:cTn id="117" presetID="26" presetClass="emph" presetSubtype="0" fill="hold" nodeType="afterEffect">
                                  <p:stCondLst>
                                    <p:cond delay="0"/>
                                  </p:stCondLst>
                                  <p:childTnLst>
                                    <p:animEffect transition="out" filter="fade">
                                      <p:cBhvr>
                                        <p:cTn id="118" dur="500" tmFilter="0, 0; .2, .5; .8, .5; 1, 0"/>
                                        <p:tgtEl>
                                          <p:spTgt spid="49"/>
                                        </p:tgtEl>
                                      </p:cBhvr>
                                    </p:animEffect>
                                    <p:animScale>
                                      <p:cBhvr>
                                        <p:cTn id="119" dur="250" autoRev="1" fill="hold"/>
                                        <p:tgtEl>
                                          <p:spTgt spid="49"/>
                                        </p:tgtEl>
                                      </p:cBhvr>
                                      <p:by x="105000" y="105000"/>
                                    </p:animScale>
                                  </p:childTnLst>
                                </p:cTn>
                              </p:par>
                            </p:childTnLst>
                          </p:cTn>
                        </p:par>
                        <p:par>
                          <p:cTn id="120" fill="hold">
                            <p:stCondLst>
                              <p:cond delay="3250"/>
                            </p:stCondLst>
                            <p:childTnLst>
                              <p:par>
                                <p:cTn id="121" presetID="10" presetClass="entr" presetSubtype="0"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childTnLst>
                    </p:cTn>
                  </p:par>
                </p:childTnLst>
              </p:cTn>
              <p:nextCondLst>
                <p:cond evt="onClick" delay="0">
                  <p:tgtEl>
                    <p:spTgt spid="43"/>
                  </p:tgtEl>
                </p:cond>
              </p:nextCondLst>
            </p:seq>
            <p:seq concurrent="1" nextAc="seek">
              <p:cTn id="124" restart="whenNotActive" fill="hold" evtFilter="cancelBubble" nodeType="interactiveSeq">
                <p:stCondLst>
                  <p:cond evt="onClick" delay="0">
                    <p:tgtEl>
                      <p:spTgt spid="55"/>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afterEffect">
                                  <p:stCondLst>
                                    <p:cond delay="500"/>
                                  </p:stCondLst>
                                  <p:childTnLst>
                                    <p:animEffect transition="out" filter="fade">
                                      <p:cBhvr>
                                        <p:cTn id="128" dur="500"/>
                                        <p:tgtEl>
                                          <p:spTgt spid="55"/>
                                        </p:tgtEl>
                                      </p:cBhvr>
                                    </p:animEffect>
                                    <p:set>
                                      <p:cBhvr>
                                        <p:cTn id="129" dur="1" fill="hold">
                                          <p:stCondLst>
                                            <p:cond delay="499"/>
                                          </p:stCondLst>
                                        </p:cTn>
                                        <p:tgtEl>
                                          <p:spTgt spid="55"/>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childTnLst>
                          </p:cTn>
                        </p:par>
                        <p:par>
                          <p:cTn id="134" fill="hold">
                            <p:stCondLst>
                              <p:cond delay="1500"/>
                            </p:stCondLst>
                            <p:childTnLst>
                              <p:par>
                                <p:cTn id="135" presetID="22" presetClass="entr" presetSubtype="2"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right)">
                                      <p:cBhvr>
                                        <p:cTn id="137" dur="500"/>
                                        <p:tgtEl>
                                          <p:spTgt spid="52"/>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1000"/>
                                        <p:tgtEl>
                                          <p:spTgt spid="37"/>
                                        </p:tgtEl>
                                      </p:cBhvr>
                                    </p:animEffect>
                                  </p:childTnLst>
                                </p:cTn>
                              </p:par>
                            </p:childTnLst>
                          </p:cTn>
                        </p:par>
                        <p:par>
                          <p:cTn id="142" fill="hold">
                            <p:stCondLst>
                              <p:cond delay="3000"/>
                            </p:stCondLst>
                            <p:childTnLst>
                              <p:par>
                                <p:cTn id="143" presetID="26" presetClass="emph" presetSubtype="0" fill="hold" grpId="1" nodeType="after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3500"/>
                            </p:stCondLst>
                            <p:childTnLst>
                              <p:par>
                                <p:cTn id="147" presetID="10" presetClass="entr" presetSubtype="0" fill="hold" nodeType="after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childTnLst>
                          </p:cTn>
                        </p:par>
                      </p:childTnLst>
                    </p:cTn>
                  </p:par>
                </p:childTnLst>
              </p:cTn>
              <p:nextCondLst>
                <p:cond evt="onClick" delay="0">
                  <p:tgtEl>
                    <p:spTgt spid="55"/>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nodeType="afterEffect">
                                  <p:stCondLst>
                                    <p:cond delay="500"/>
                                  </p:stCondLst>
                                  <p:childTnLst>
                                    <p:animEffect transition="out" filter="fade">
                                      <p:cBhvr>
                                        <p:cTn id="154" dur="500"/>
                                        <p:tgtEl>
                                          <p:spTgt spid="61"/>
                                        </p:tgtEl>
                                      </p:cBhvr>
                                    </p:animEffect>
                                    <p:set>
                                      <p:cBhvr>
                                        <p:cTn id="155" dur="1" fill="hold">
                                          <p:stCondLst>
                                            <p:cond delay="499"/>
                                          </p:stCondLst>
                                        </p:cTn>
                                        <p:tgtEl>
                                          <p:spTgt spid="61"/>
                                        </p:tgtEl>
                                        <p:attrNameLst>
                                          <p:attrName>style.visibility</p:attrName>
                                        </p:attrNameLst>
                                      </p:cBhvr>
                                      <p:to>
                                        <p:strVal val="hidden"/>
                                      </p:to>
                                    </p:se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par>
                          <p:cTn id="160" fill="hold">
                            <p:stCondLst>
                              <p:cond delay="1500"/>
                            </p:stCondLst>
                            <p:childTnLst>
                              <p:par>
                                <p:cTn id="161" presetID="22" presetClass="entr" presetSubtype="2" fill="hold"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wipe(right)">
                                      <p:cBhvr>
                                        <p:cTn id="163" dur="500"/>
                                        <p:tgtEl>
                                          <p:spTgt spid="58"/>
                                        </p:tgtEl>
                                      </p:cBhvr>
                                    </p:animEffect>
                                  </p:childTnLst>
                                </p:cTn>
                              </p:par>
                            </p:childTnLst>
                          </p:cTn>
                        </p:par>
                        <p:par>
                          <p:cTn id="164" fill="hold">
                            <p:stCondLst>
                              <p:cond delay="2000"/>
                            </p:stCondLst>
                            <p:childTnLst>
                              <p:par>
                                <p:cTn id="165" presetID="2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750"/>
                                        <p:tgtEl>
                                          <p:spTgt spid="60"/>
                                        </p:tgtEl>
                                      </p:cBhvr>
                                    </p:animEffect>
                                  </p:childTnLst>
                                </p:cTn>
                              </p:par>
                            </p:childTnLst>
                          </p:cTn>
                        </p:par>
                        <p:par>
                          <p:cTn id="168" fill="hold">
                            <p:stCondLst>
                              <p:cond delay="2750"/>
                            </p:stCondLst>
                            <p:childTnLst>
                              <p:par>
                                <p:cTn id="169" presetID="26" presetClass="emph" presetSubtype="0" fill="hold" nodeType="afterEffect">
                                  <p:stCondLst>
                                    <p:cond delay="0"/>
                                  </p:stCondLst>
                                  <p:childTnLst>
                                    <p:animEffect transition="out" filter="fade">
                                      <p:cBhvr>
                                        <p:cTn id="170" dur="500" tmFilter="0, 0; .2, .5; .8, .5; 1, 0"/>
                                        <p:tgtEl>
                                          <p:spTgt spid="60"/>
                                        </p:tgtEl>
                                      </p:cBhvr>
                                    </p:animEffect>
                                    <p:animScale>
                                      <p:cBhvr>
                                        <p:cTn id="171" dur="250" autoRev="1" fill="hold"/>
                                        <p:tgtEl>
                                          <p:spTgt spid="60"/>
                                        </p:tgtEl>
                                      </p:cBhvr>
                                      <p:by x="105000" y="105000"/>
                                    </p:animScale>
                                  </p:childTnLst>
                                </p:cTn>
                              </p:par>
                            </p:childTnLst>
                          </p:cTn>
                        </p:par>
                        <p:par>
                          <p:cTn id="172" fill="hold">
                            <p:stCondLst>
                              <p:cond delay="3250"/>
                            </p:stCondLst>
                            <p:childTnLst>
                              <p:par>
                                <p:cTn id="173" presetID="10" presetClass="entr" presetSubtype="0"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500"/>
                                        <p:tgtEl>
                                          <p:spTgt spid="67"/>
                                        </p:tgtEl>
                                      </p:cBhvr>
                                    </p:animEffect>
                                  </p:childTnLst>
                                </p:cTn>
                              </p:par>
                            </p:childTnLst>
                          </p:cTn>
                        </p:par>
                      </p:childTnLst>
                    </p:cTn>
                  </p:par>
                </p:childTnLst>
              </p:cTn>
              <p:nextCondLst>
                <p:cond evt="onClick" delay="0">
                  <p:tgtEl>
                    <p:spTgt spid="61"/>
                  </p:tgtEl>
                </p:cond>
              </p:nextCondLst>
            </p:seq>
            <p:seq concurrent="1" nextAc="seek">
              <p:cTn id="176" restart="whenNotActive" fill="hold" evtFilter="cancelBubble" nodeType="interactiveSeq">
                <p:stCondLst>
                  <p:cond evt="onClick" delay="0">
                    <p:tgtEl>
                      <p:spTgt spid="67"/>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afterEffect">
                                  <p:stCondLst>
                                    <p:cond delay="500"/>
                                  </p:stCondLst>
                                  <p:childTnLst>
                                    <p:animEffect transition="out" filter="fade">
                                      <p:cBhvr>
                                        <p:cTn id="180" dur="500"/>
                                        <p:tgtEl>
                                          <p:spTgt spid="67"/>
                                        </p:tgtEl>
                                      </p:cBhvr>
                                    </p:animEffect>
                                    <p:set>
                                      <p:cBhvr>
                                        <p:cTn id="181" dur="1" fill="hold">
                                          <p:stCondLst>
                                            <p:cond delay="499"/>
                                          </p:stCondLst>
                                        </p:cTn>
                                        <p:tgtEl>
                                          <p:spTgt spid="67"/>
                                        </p:tgtEl>
                                        <p:attrNameLst>
                                          <p:attrName>style.visibility</p:attrName>
                                        </p:attrNameLst>
                                      </p:cBhvr>
                                      <p:to>
                                        <p:strVal val="hidden"/>
                                      </p:to>
                                    </p:set>
                                  </p:childTnLst>
                                </p:cTn>
                              </p:par>
                            </p:childTnLst>
                          </p:cTn>
                        </p:par>
                        <p:par>
                          <p:cTn id="182" fill="hold">
                            <p:stCondLst>
                              <p:cond delay="1000"/>
                            </p:stCondLst>
                            <p:childTnLst>
                              <p:par>
                                <p:cTn id="183" presetID="10" presetClass="entr" presetSubtype="0" fill="hold" grpId="0" nodeType="after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par>
                          <p:cTn id="186" fill="hold">
                            <p:stCondLst>
                              <p:cond delay="1500"/>
                            </p:stCondLst>
                            <p:childTnLst>
                              <p:par>
                                <p:cTn id="187" presetID="22" presetClass="entr" presetSubtype="2" fill="hold" nodeType="after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wipe(right)">
                                      <p:cBhvr>
                                        <p:cTn id="189" dur="500"/>
                                        <p:tgtEl>
                                          <p:spTgt spid="70"/>
                                        </p:tgtEl>
                                      </p:cBhvr>
                                    </p:animEffect>
                                  </p:childTnLst>
                                </p:cTn>
                              </p:par>
                            </p:childTnLst>
                          </p:cTn>
                        </p:par>
                        <p:par>
                          <p:cTn id="190" fill="hold">
                            <p:stCondLst>
                              <p:cond delay="2750"/>
                            </p:stCondLst>
                            <p:childTnLst>
                              <p:par>
                                <p:cTn id="191" presetID="26" presetClass="emph" presetSubtype="0" fill="hold" nodeType="afterEffect">
                                  <p:stCondLst>
                                    <p:cond delay="0"/>
                                  </p:stCondLst>
                                  <p:childTnLst>
                                    <p:animEffect transition="out" filter="fade">
                                      <p:cBhvr>
                                        <p:cTn id="192" dur="500" tmFilter="0, 0; .2, .5; .8, .5; 1, 0"/>
                                        <p:tgtEl>
                                          <p:spTgt spid="72"/>
                                        </p:tgtEl>
                                      </p:cBhvr>
                                    </p:animEffect>
                                    <p:animScale>
                                      <p:cBhvr>
                                        <p:cTn id="193" dur="250" autoRev="1" fill="hold"/>
                                        <p:tgtEl>
                                          <p:spTgt spid="72"/>
                                        </p:tgtEl>
                                      </p:cBhvr>
                                      <p:by x="105000" y="105000"/>
                                    </p:animScale>
                                  </p:childTnLst>
                                </p:cTn>
                              </p:par>
                            </p:childTnLst>
                          </p:cTn>
                        </p:par>
                        <p:par>
                          <p:cTn id="194" fill="hold">
                            <p:stCondLst>
                              <p:cond delay="3250"/>
                            </p:stCondLst>
                            <p:childTnLst>
                              <p:par>
                                <p:cTn id="195" presetID="10" presetClass="entr" presetSubtype="0" fill="hold" nodeType="after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fade">
                                      <p:cBhvr>
                                        <p:cTn id="197" dur="500"/>
                                        <p:tgtEl>
                                          <p:spTgt spid="73"/>
                                        </p:tgtEl>
                                      </p:cBhvr>
                                    </p:animEffect>
                                  </p:childTnLst>
                                </p:cTn>
                              </p:par>
                            </p:childTnLst>
                          </p:cTn>
                        </p:par>
                      </p:childTnLst>
                    </p:cTn>
                  </p:par>
                </p:childTnLst>
              </p:cTn>
              <p:nextCondLst>
                <p:cond evt="onClick" delay="0">
                  <p:tgtEl>
                    <p:spTgt spid="67"/>
                  </p:tgtEl>
                </p:cond>
              </p:nextCondLst>
            </p:seq>
            <p:seq concurrent="1" nextAc="seek">
              <p:cTn id="198" restart="whenNotActive" fill="hold" evtFilter="cancelBubble" nodeType="interactiveSeq">
                <p:stCondLst>
                  <p:cond evt="onClick" delay="0">
                    <p:tgtEl>
                      <p:spTgt spid="73"/>
                    </p:tgtEl>
                  </p:cond>
                </p:stCondLst>
                <p:endSync evt="end" delay="0">
                  <p:rtn val="all"/>
                </p:endSync>
                <p:childTnLst>
                  <p:par>
                    <p:cTn id="199" fill="hold">
                      <p:stCondLst>
                        <p:cond delay="0"/>
                      </p:stCondLst>
                      <p:childTnLst>
                        <p:par>
                          <p:cTn id="200" fill="hold">
                            <p:stCondLst>
                              <p:cond delay="0"/>
                            </p:stCondLst>
                            <p:childTnLst>
                              <p:par>
                                <p:cTn id="201" presetID="10" presetClass="exit" presetSubtype="0" fill="hold" nodeType="afterEffect">
                                  <p:stCondLst>
                                    <p:cond delay="500"/>
                                  </p:stCondLst>
                                  <p:childTnLst>
                                    <p:animEffect transition="out" filter="fade">
                                      <p:cBhvr>
                                        <p:cTn id="202" dur="500"/>
                                        <p:tgtEl>
                                          <p:spTgt spid="73"/>
                                        </p:tgtEl>
                                      </p:cBhvr>
                                    </p:animEffect>
                                    <p:set>
                                      <p:cBhvr>
                                        <p:cTn id="203" dur="1" fill="hold">
                                          <p:stCondLst>
                                            <p:cond delay="499"/>
                                          </p:stCondLst>
                                        </p:cTn>
                                        <p:tgtEl>
                                          <p:spTgt spid="73"/>
                                        </p:tgtEl>
                                        <p:attrNameLst>
                                          <p:attrName>style.visibility</p:attrName>
                                        </p:attrNameLst>
                                      </p:cBhvr>
                                      <p:to>
                                        <p:strVal val="hidden"/>
                                      </p:to>
                                    </p:se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77"/>
                                        </p:tgtEl>
                                        <p:attrNameLst>
                                          <p:attrName>style.visibility</p:attrName>
                                        </p:attrNameLst>
                                      </p:cBhvr>
                                      <p:to>
                                        <p:strVal val="visible"/>
                                      </p:to>
                                    </p:set>
                                    <p:animEffect transition="in" filter="fade">
                                      <p:cBhvr>
                                        <p:cTn id="207" dur="500"/>
                                        <p:tgtEl>
                                          <p:spTgt spid="77"/>
                                        </p:tgtEl>
                                      </p:cBhvr>
                                    </p:animEffect>
                                  </p:childTnLst>
                                </p:cTn>
                              </p:par>
                            </p:childTnLst>
                          </p:cTn>
                        </p:par>
                        <p:par>
                          <p:cTn id="208" fill="hold">
                            <p:stCondLst>
                              <p:cond delay="1500"/>
                            </p:stCondLst>
                            <p:childTnLst>
                              <p:par>
                                <p:cTn id="209" presetID="22" presetClass="entr" presetSubtype="2" fill="hold" nodeType="afterEffect">
                                  <p:stCondLst>
                                    <p:cond delay="0"/>
                                  </p:stCondLst>
                                  <p:childTnLst>
                                    <p:set>
                                      <p:cBhvr>
                                        <p:cTn id="210" dur="1" fill="hold">
                                          <p:stCondLst>
                                            <p:cond delay="0"/>
                                          </p:stCondLst>
                                        </p:cTn>
                                        <p:tgtEl>
                                          <p:spTgt spid="76"/>
                                        </p:tgtEl>
                                        <p:attrNameLst>
                                          <p:attrName>style.visibility</p:attrName>
                                        </p:attrNameLst>
                                      </p:cBhvr>
                                      <p:to>
                                        <p:strVal val="visible"/>
                                      </p:to>
                                    </p:set>
                                    <p:animEffect transition="in" filter="wipe(right)">
                                      <p:cBhvr>
                                        <p:cTn id="211" dur="500"/>
                                        <p:tgtEl>
                                          <p:spTgt spid="76"/>
                                        </p:tgtEl>
                                      </p:cBhvr>
                                    </p:animEffect>
                                  </p:childTnLst>
                                </p:cTn>
                              </p:par>
                            </p:childTnLst>
                          </p:cTn>
                        </p:par>
                        <p:par>
                          <p:cTn id="212" fill="hold">
                            <p:stCondLst>
                              <p:cond delay="2000"/>
                            </p:stCondLst>
                            <p:childTnLst>
                              <p:par>
                                <p:cTn id="213" presetID="22" presetClass="entr" presetSubtype="8" fill="hold" nodeType="afterEffect">
                                  <p:stCondLst>
                                    <p:cond delay="0"/>
                                  </p:stCondLst>
                                  <p:childTnLst>
                                    <p:set>
                                      <p:cBhvr>
                                        <p:cTn id="214" dur="1" fill="hold">
                                          <p:stCondLst>
                                            <p:cond delay="0"/>
                                          </p:stCondLst>
                                        </p:cTn>
                                        <p:tgtEl>
                                          <p:spTgt spid="78"/>
                                        </p:tgtEl>
                                        <p:attrNameLst>
                                          <p:attrName>style.visibility</p:attrName>
                                        </p:attrNameLst>
                                      </p:cBhvr>
                                      <p:to>
                                        <p:strVal val="visible"/>
                                      </p:to>
                                    </p:set>
                                    <p:animEffect transition="in" filter="wipe(left)">
                                      <p:cBhvr>
                                        <p:cTn id="215" dur="750"/>
                                        <p:tgtEl>
                                          <p:spTgt spid="78"/>
                                        </p:tgtEl>
                                      </p:cBhvr>
                                    </p:animEffect>
                                  </p:childTnLst>
                                </p:cTn>
                              </p:par>
                            </p:childTnLst>
                          </p:cTn>
                        </p:par>
                        <p:par>
                          <p:cTn id="216" fill="hold">
                            <p:stCondLst>
                              <p:cond delay="2750"/>
                            </p:stCondLst>
                            <p:childTnLst>
                              <p:par>
                                <p:cTn id="217" presetID="26" presetClass="emph" presetSubtype="0" fill="hold" nodeType="afterEffect">
                                  <p:stCondLst>
                                    <p:cond delay="0"/>
                                  </p:stCondLst>
                                  <p:childTnLst>
                                    <p:animEffect transition="out" filter="fade">
                                      <p:cBhvr>
                                        <p:cTn id="218" dur="500" tmFilter="0, 0; .2, .5; .8, .5; 1, 0"/>
                                        <p:tgtEl>
                                          <p:spTgt spid="78"/>
                                        </p:tgtEl>
                                      </p:cBhvr>
                                    </p:animEffect>
                                    <p:animScale>
                                      <p:cBhvr>
                                        <p:cTn id="219" dur="250" autoRev="1" fill="hold"/>
                                        <p:tgtEl>
                                          <p:spTgt spid="78"/>
                                        </p:tgtEl>
                                      </p:cBhvr>
                                      <p:by x="105000" y="105000"/>
                                    </p:animScale>
                                  </p:childTnLst>
                                </p:cTn>
                              </p:par>
                            </p:childTnLst>
                          </p:cTn>
                        </p:par>
                        <p:par>
                          <p:cTn id="220" fill="hold">
                            <p:stCondLst>
                              <p:cond delay="3250"/>
                            </p:stCondLst>
                            <p:childTnLst>
                              <p:par>
                                <p:cTn id="221" presetID="10" presetClass="entr" presetSubtype="0" fill="hold" nodeType="after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childTnLst>
                          </p:cTn>
                        </p:par>
                      </p:childTnLst>
                    </p:cTn>
                  </p:par>
                </p:childTnLst>
              </p:cTn>
              <p:nextCondLst>
                <p:cond evt="onClick" delay="0">
                  <p:tgtEl>
                    <p:spTgt spid="73"/>
                  </p:tgtEl>
                </p:cond>
              </p:nextCondLst>
            </p:seq>
          </p:childTnLst>
        </p:cTn>
      </p:par>
    </p:tnLst>
    <p:bldLst>
      <p:bldP spid="18" grpId="0" animBg="1"/>
      <p:bldP spid="24" grpId="0" animBg="1"/>
      <p:bldP spid="37" grpId="0" animBg="1"/>
      <p:bldP spid="37" grpId="1" animBg="1"/>
      <p:bldP spid="48" grpId="0" animBg="1"/>
      <p:bldP spid="40" grpId="0" animBg="1"/>
      <p:bldP spid="51" grpId="0" animBg="1"/>
      <p:bldP spid="59" grpId="0" animBg="1"/>
      <p:bldP spid="71"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0" name="Title 1"/>
          <p:cNvSpPr txBox="1">
            <a:spLocks/>
          </p:cNvSpPr>
          <p:nvPr/>
        </p:nvSpPr>
        <p:spPr>
          <a:xfrm>
            <a:off x="859184" y="1310059"/>
            <a:ext cx="1298064" cy="36933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Did I…</a:t>
            </a:r>
          </a:p>
        </p:txBody>
      </p:sp>
      <p:sp>
        <p:nvSpPr>
          <p:cNvPr id="61" name="Title 1"/>
          <p:cNvSpPr txBox="1">
            <a:spLocks/>
          </p:cNvSpPr>
          <p:nvPr/>
        </p:nvSpPr>
        <p:spPr>
          <a:xfrm>
            <a:off x="859183" y="910116"/>
            <a:ext cx="3712817" cy="369332"/>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chemeClr val="tx1"/>
                </a:solidFill>
              </a:rPr>
              <a:t>A Newspaper Report Checklist</a:t>
            </a:r>
          </a:p>
        </p:txBody>
      </p:sp>
      <p:sp>
        <p:nvSpPr>
          <p:cNvPr id="63" name="Title 1"/>
          <p:cNvSpPr txBox="1">
            <a:spLocks/>
          </p:cNvSpPr>
          <p:nvPr/>
        </p:nvSpPr>
        <p:spPr>
          <a:xfrm>
            <a:off x="859183" y="910116"/>
            <a:ext cx="4036667" cy="769275"/>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Use this checklist to help you write your own newspaper report.</a:t>
            </a:r>
          </a:p>
        </p:txBody>
      </p:sp>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write 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the five </a:t>
            </a:r>
            <a:r>
              <a:rPr lang="en-GB" sz="1800" b="0" dirty="0" err="1">
                <a:solidFill>
                  <a:sysClr val="windowText" lastClr="000000"/>
                </a:solidFill>
              </a:rPr>
              <a:t>Ws</a:t>
            </a:r>
            <a:r>
              <a:rPr lang="en-GB" sz="1800" b="0" dirty="0">
                <a:solidFill>
                  <a:sysClr val="windowText" lastClr="000000"/>
                </a:solidFill>
              </a:rPr>
              <a:t>? </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220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left)">
                                      <p:cBhvr>
                                        <p:cTn id="14" dur="1000"/>
                                        <p:tgtEl>
                                          <p:spTgt spid="60"/>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575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750"/>
                            </p:stCondLst>
                            <p:childTnLst>
                              <p:par>
                                <p:cTn id="46" presetID="10"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22" presetClass="entr" presetSubtype="8"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750"/>
                                        <p:tgtEl>
                                          <p:spTgt spid="39"/>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childTnLst>
              </p:cTn>
              <p:nextCondLst>
                <p:cond evt="onClick" delay="0">
                  <p:tgtEl>
                    <p:spTgt spid="48"/>
                  </p:tgtEl>
                </p:cond>
              </p:nextCondLst>
            </p:seq>
            <p:seq concurrent="1" nextAc="seek">
              <p:cTn id="62" restart="whenNotActive" fill="hold" evtFilter="cancelBubble" nodeType="interactiveSeq">
                <p:stCondLst>
                  <p:cond evt="onClick" delay="0">
                    <p:tgtEl>
                      <p:spTgt spid="5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750"/>
                            </p:stCondLst>
                            <p:childTnLst>
                              <p:par>
                                <p:cTn id="72" presetID="10" presetClass="entr" presetSubtype="0"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nextCondLst>
                <p:cond evt="onClick" delay="0">
                  <p:tgtEl>
                    <p:spTgt spid="51"/>
                  </p:tgtEl>
                </p:cond>
              </p:nextCondLst>
            </p:seq>
            <p:seq concurrent="1" nextAc="seek">
              <p:cTn id="75" restart="whenNotActive" fill="hold" evtFilter="cancelBubble" nodeType="interactiveSeq">
                <p:stCondLst>
                  <p:cond evt="onClick" delay="0">
                    <p:tgtEl>
                      <p:spTgt spid="5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500"/>
                                        <p:tgtEl>
                                          <p:spTgt spid="19"/>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right)">
                                      <p:cBhvr>
                                        <p:cTn id="87" dur="750"/>
                                        <p:tgtEl>
                                          <p:spTgt spid="30"/>
                                        </p:tgtEl>
                                      </p:cBhvr>
                                    </p:animEffect>
                                  </p:childTnLst>
                                </p:cTn>
                              </p:par>
                            </p:childTnLst>
                          </p:cTn>
                        </p:par>
                        <p:par>
                          <p:cTn id="88" fill="hold">
                            <p:stCondLst>
                              <p:cond delay="1250"/>
                            </p:stCondLst>
                            <p:childTnLst>
                              <p:par>
                                <p:cTn id="89" presetID="10"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6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right)">
                                      <p:cBhvr>
                                        <p:cTn id="101" dur="750"/>
                                        <p:tgtEl>
                                          <p:spTgt spid="37"/>
                                        </p:tgtEl>
                                      </p:cBhvr>
                                    </p:animEffect>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
                                        <p:tgtEl>
                                          <p:spTgt spid="69"/>
                                        </p:tgtEl>
                                      </p:cBhvr>
                                    </p:animEffect>
                                  </p:childTnLst>
                                </p:cTn>
                              </p:par>
                            </p:childTnLst>
                          </p:cTn>
                        </p:par>
                      </p:childTnLst>
                    </p:cTn>
                  </p:par>
                </p:childTnLst>
              </p:cTn>
              <p:nextCondLst>
                <p:cond evt="onClick" delay="0">
                  <p:tgtEl>
                    <p:spTgt spid="66"/>
                  </p:tgtEl>
                </p:cond>
              </p:nextCondLst>
            </p:seq>
            <p:seq concurrent="1" nextAc="seek">
              <p:cTn id="106" restart="whenNotActive" fill="hold" evtFilter="cancelBubble" nodeType="interactiveSeq">
                <p:stCondLst>
                  <p:cond evt="onClick" delay="0">
                    <p:tgtEl>
                      <p:spTgt spid="69"/>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69"/>
                                        </p:tgtEl>
                                      </p:cBhvr>
                                    </p:animEffect>
                                    <p:set>
                                      <p:cBhvr>
                                        <p:cTn id="111" dur="1" fill="hold">
                                          <p:stCondLst>
                                            <p:cond delay="499"/>
                                          </p:stCondLst>
                                        </p:cTn>
                                        <p:tgtEl>
                                          <p:spTgt spid="69"/>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750"/>
                                        <p:tgtEl>
                                          <p:spTgt spid="36"/>
                                        </p:tgtEl>
                                      </p:cBhvr>
                                    </p:animEffect>
                                  </p:childTnLst>
                                </p:cTn>
                              </p:par>
                            </p:childTnLst>
                          </p:cTn>
                        </p:par>
                        <p:par>
                          <p:cTn id="116" fill="hold">
                            <p:stCondLst>
                              <p:cond delay="1250"/>
                            </p:stCondLst>
                            <p:childTnLst>
                              <p:par>
                                <p:cTn id="117" presetID="10" presetClass="exit" presetSubtype="0" fill="hold" grpId="1" nodeType="afterEffect">
                                  <p:stCondLst>
                                    <p:cond delay="0"/>
                                  </p:stCondLst>
                                  <p:childTnLst>
                                    <p:animEffect transition="out" filter="fade">
                                      <p:cBhvr>
                                        <p:cTn id="118" dur="500"/>
                                        <p:tgtEl>
                                          <p:spTgt spid="61"/>
                                        </p:tgtEl>
                                      </p:cBhvr>
                                    </p:animEffect>
                                    <p:set>
                                      <p:cBhvr>
                                        <p:cTn id="119" dur="1" fill="hold">
                                          <p:stCondLst>
                                            <p:cond delay="499"/>
                                          </p:stCondLst>
                                        </p:cTn>
                                        <p:tgtEl>
                                          <p:spTgt spid="6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0"/>
                                        </p:tgtEl>
                                      </p:cBhvr>
                                    </p:animEffect>
                                    <p:set>
                                      <p:cBhvr>
                                        <p:cTn id="122" dur="1" fill="hold">
                                          <p:stCondLst>
                                            <p:cond delay="499"/>
                                          </p:stCondLst>
                                        </p:cTn>
                                        <p:tgtEl>
                                          <p:spTgt spid="60"/>
                                        </p:tgtEl>
                                        <p:attrNameLst>
                                          <p:attrName>style.visibility</p:attrName>
                                        </p:attrNameLst>
                                      </p:cBhvr>
                                      <p:to>
                                        <p:strVal val="hidden"/>
                                      </p:to>
                                    </p:set>
                                  </p:childTnLst>
                                </p:cTn>
                              </p:par>
                            </p:childTnLst>
                          </p:cTn>
                        </p:par>
                        <p:par>
                          <p:cTn id="123" fill="hold">
                            <p:stCondLst>
                              <p:cond delay="1750"/>
                            </p:stCondLst>
                            <p:childTnLst>
                              <p:par>
                                <p:cTn id="124" presetID="22" presetClass="entr" presetSubtype="8" fill="hold" grpId="0" nodeType="afterEffect">
                                  <p:stCondLst>
                                    <p:cond delay="500"/>
                                  </p:stCondLst>
                                  <p:childTnLst>
                                    <p:set>
                                      <p:cBhvr>
                                        <p:cTn id="125" dur="1" fill="hold">
                                          <p:stCondLst>
                                            <p:cond delay="0"/>
                                          </p:stCondLst>
                                        </p:cTn>
                                        <p:tgtEl>
                                          <p:spTgt spid="63"/>
                                        </p:tgtEl>
                                        <p:attrNameLst>
                                          <p:attrName>style.visibility</p:attrName>
                                        </p:attrNameLst>
                                      </p:cBhvr>
                                      <p:to>
                                        <p:strVal val="visible"/>
                                      </p:to>
                                    </p:set>
                                    <p:animEffect transition="in" filter="wipe(left)">
                                      <p:cBhvr>
                                        <p:cTn id="126" dur="750"/>
                                        <p:tgtEl>
                                          <p:spTgt spid="63"/>
                                        </p:tgtEl>
                                      </p:cBhvr>
                                    </p:animEffect>
                                  </p:childTnLst>
                                </p:cTn>
                              </p:par>
                            </p:childTnLst>
                          </p:cTn>
                        </p:par>
                        <p:par>
                          <p:cTn id="127" fill="hold">
                            <p:stCondLst>
                              <p:cond delay="3000"/>
                            </p:stCondLst>
                            <p:childTnLst>
                              <p:par>
                                <p:cTn id="128" presetID="10" presetClass="entr" presetSubtype="0" fill="hold" nodeType="after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500"/>
                                        <p:tgtEl>
                                          <p:spTgt spid="72"/>
                                        </p:tgtEl>
                                      </p:cBhvr>
                                    </p:animEffect>
                                  </p:childTnLst>
                                </p:cTn>
                              </p:par>
                            </p:childTnLst>
                          </p:cTn>
                        </p:par>
                      </p:childTnLst>
                    </p:cTn>
                  </p:par>
                </p:childTnLst>
              </p:cTn>
              <p:nextCondLst>
                <p:cond evt="onClick" delay="0">
                  <p:tgtEl>
                    <p:spTgt spid="69"/>
                  </p:tgtEl>
                </p:cond>
              </p:nextCondLst>
            </p:seq>
          </p:childTnLst>
        </p:cTn>
      </p:par>
    </p:tnLst>
    <p:bldLst>
      <p:bldP spid="60" grpId="0" animBg="1"/>
      <p:bldP spid="60" grpId="1" animBg="1"/>
      <p:bldP spid="61" grpId="0" animBg="1"/>
      <p:bldP spid="61" grpId="1" animBg="1"/>
      <p:bldP spid="63" grpId="0" animBg="1"/>
      <p:bldP spid="15" grpId="0" animBg="1"/>
      <p:bldP spid="16" grpId="0" animBg="1"/>
      <p:bldP spid="17" grpId="0" animBg="1"/>
      <p:bldP spid="30"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an interesting headline and sub-headline;</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an introductory paragraph that includes the five </a:t>
            </a:r>
            <a:r>
              <a:rPr lang="en-GB" sz="1800" b="0" dirty="0" err="1">
                <a:solidFill>
                  <a:sysClr val="windowText" lastClr="000000"/>
                </a:solidFill>
              </a:rPr>
              <a:t>Ws</a:t>
            </a:r>
            <a:r>
              <a:rPr lang="en-GB" sz="1800" b="0" dirty="0">
                <a:solidFill>
                  <a:sysClr val="windowText" lastClr="000000"/>
                </a:solidFill>
              </a:rPr>
              <a:t>;</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writing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quotes written as 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 conclusion paragraph </a:t>
            </a:r>
            <a:br>
              <a:rPr lang="en-GB" sz="1800" b="0" dirty="0">
                <a:solidFill>
                  <a:sysClr val="windowText" lastClr="000000"/>
                </a:solidFill>
              </a:rPr>
            </a:br>
            <a:r>
              <a:rPr lang="en-GB" sz="1800" b="0" dirty="0">
                <a:solidFill>
                  <a:sysClr val="windowText" lastClr="000000"/>
                </a:solidFill>
              </a:rPr>
              <a:t>to explain what might </a:t>
            </a:r>
            <a:br>
              <a:rPr lang="en-GB" sz="1800" b="0" dirty="0">
                <a:solidFill>
                  <a:sysClr val="windowText" lastClr="000000"/>
                </a:solidFill>
              </a:rPr>
            </a:br>
            <a:r>
              <a:rPr lang="en-GB" sz="1800" b="0" dirty="0">
                <a:solidFill>
                  <a:sysClr val="windowText" lastClr="000000"/>
                </a:solidFill>
              </a:rPr>
              <a:t>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captions for </a:t>
              </a:r>
              <a:br>
                <a:rPr lang="en-GB" sz="1800" b="0" dirty="0">
                  <a:solidFill>
                    <a:sysClr val="windowText" lastClr="000000"/>
                  </a:solidFill>
                </a:rPr>
              </a:br>
              <a:r>
                <a:rPr lang="en-GB" sz="1800" b="0" dirty="0">
                  <a:solidFill>
                    <a:sysClr val="windowText" lastClr="000000"/>
                  </a:solidFill>
                </a:rPr>
                <a:t>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sp>
        <p:nvSpPr>
          <p:cNvPr id="4" name="TextBox 3"/>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32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par>
                          <p:cTn id="11" fill="hold">
                            <p:stCondLst>
                              <p:cond delay="3250"/>
                            </p:stCondLst>
                            <p:childTnLst>
                              <p:par>
                                <p:cTn id="12" presetID="22" presetClass="entr" presetSubtype="8"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750"/>
                                        <p:tgtEl>
                                          <p:spTgt spid="15"/>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childTnLst>
              </p:cTn>
              <p:nextCondLst>
                <p:cond evt="onClick" delay="0">
                  <p:tgtEl>
                    <p:spTgt spid="45"/>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750"/>
                                        <p:tgtEl>
                                          <p:spTgt spid="39"/>
                                        </p:tgtEl>
                                      </p:cBhvr>
                                    </p:animEffect>
                                  </p:childTnLst>
                                </p:cTn>
                              </p:par>
                            </p:childTnLst>
                          </p:cTn>
                        </p:par>
                        <p:par>
                          <p:cTn id="54" fill="hold">
                            <p:stCondLst>
                              <p:cond delay="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nextCondLst>
                <p:cond evt="onClick" delay="0">
                  <p:tgtEl>
                    <p:spTgt spid="48"/>
                  </p:tgtEl>
                </p:cond>
              </p:nextCondLst>
            </p:seq>
            <p:seq concurrent="1" nextAc="seek">
              <p:cTn id="58" restart="whenNotActive" fill="hold" evtFilter="cancelBubble" nodeType="interactiveSeq">
                <p:stCondLst>
                  <p:cond evt="onClick" delay="0">
                    <p:tgtEl>
                      <p:spTgt spid="51"/>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22" presetClass="entr" presetSubtype="8"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750"/>
                                        <p:tgtEl>
                                          <p:spTgt spid="40"/>
                                        </p:tgtEl>
                                      </p:cBhvr>
                                    </p:animEffect>
                                  </p:childTnLst>
                                </p:cTn>
                              </p:par>
                            </p:childTnLst>
                          </p:cTn>
                        </p:par>
                        <p:par>
                          <p:cTn id="67" fill="hold">
                            <p:stCondLst>
                              <p:cond delay="75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nextCondLst>
                <p:cond evt="onClick" delay="0">
                  <p:tgtEl>
                    <p:spTgt spid="51"/>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54"/>
                                        </p:tgtEl>
                                      </p:cBhvr>
                                    </p:animEffect>
                                    <p:set>
                                      <p:cBhvr>
                                        <p:cTn id="76" dur="1" fill="hold">
                                          <p:stCondLst>
                                            <p:cond delay="499"/>
                                          </p:stCondLst>
                                        </p:cTn>
                                        <p:tgtEl>
                                          <p:spTgt spid="54"/>
                                        </p:tgtEl>
                                        <p:attrNameLst>
                                          <p:attrName>style.visibility</p:attrName>
                                        </p:attrNameLst>
                                      </p:cBhvr>
                                      <p:to>
                                        <p:strVal val="hidden"/>
                                      </p:to>
                                    </p:se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right)">
                                      <p:cBhvr>
                                        <p:cTn id="83" dur="750"/>
                                        <p:tgtEl>
                                          <p:spTgt spid="30"/>
                                        </p:tgtEl>
                                      </p:cBhvr>
                                    </p:animEffect>
                                  </p:childTnLst>
                                </p:cTn>
                              </p:par>
                            </p:childTnLst>
                          </p:cTn>
                        </p:par>
                        <p:par>
                          <p:cTn id="84" fill="hold">
                            <p:stCondLst>
                              <p:cond delay="125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
                                        <p:tgtEl>
                                          <p:spTgt spid="66"/>
                                        </p:tgtEl>
                                      </p:cBhvr>
                                    </p:animEffect>
                                  </p:child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66"/>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66"/>
                                        </p:tgtEl>
                                      </p:cBhvr>
                                    </p:animEffect>
                                    <p:set>
                                      <p:cBhvr>
                                        <p:cTn id="93" dur="1" fill="hold">
                                          <p:stCondLst>
                                            <p:cond delay="499"/>
                                          </p:stCondLst>
                                        </p:cTn>
                                        <p:tgtEl>
                                          <p:spTgt spid="66"/>
                                        </p:tgtEl>
                                        <p:attrNameLst>
                                          <p:attrName>style.visibility</p:attrName>
                                        </p:attrNameLst>
                                      </p:cBhvr>
                                      <p:to>
                                        <p:strVal val="hidden"/>
                                      </p:to>
                                    </p:set>
                                  </p:childTnLst>
                                </p:cTn>
                              </p:par>
                            </p:childTnLst>
                          </p:cTn>
                        </p:par>
                        <p:par>
                          <p:cTn id="94" fill="hold">
                            <p:stCondLst>
                              <p:cond delay="500"/>
                            </p:stCondLst>
                            <p:childTnLst>
                              <p:par>
                                <p:cTn id="95" presetID="22" presetClass="entr" presetSubtype="2"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750"/>
                                        <p:tgtEl>
                                          <p:spTgt spid="37"/>
                                        </p:tgtEl>
                                      </p:cBhvr>
                                    </p:animEffect>
                                  </p:childTnLst>
                                </p:cTn>
                              </p:par>
                            </p:childTnLst>
                          </p:cTn>
                        </p:par>
                        <p:par>
                          <p:cTn id="98" fill="hold">
                            <p:stCondLst>
                              <p:cond delay="1250"/>
                            </p:stCondLst>
                            <p:childTnLst>
                              <p:par>
                                <p:cTn id="99" presetID="10" presetClass="entr" presetSubtype="0" fill="hold"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
                                        <p:tgtEl>
                                          <p:spTgt spid="69"/>
                                        </p:tgtEl>
                                      </p:cBhvr>
                                    </p:animEffect>
                                  </p:childTnLst>
                                </p:cTn>
                              </p:par>
                            </p:childTnLst>
                          </p:cTn>
                        </p:par>
                      </p:childTnLst>
                    </p:cTn>
                  </p:par>
                </p:childTnLst>
              </p:cTn>
              <p:nextCondLst>
                <p:cond evt="onClick" delay="0">
                  <p:tgtEl>
                    <p:spTgt spid="66"/>
                  </p:tgtEl>
                </p:cond>
              </p:nextCondLst>
            </p:seq>
            <p:seq concurrent="1" nextAc="seek">
              <p:cTn id="102" restart="whenNotActive" fill="hold" evtFilter="cancelBubble" nodeType="interactiveSeq">
                <p:stCondLst>
                  <p:cond evt="onClick" delay="0">
                    <p:tgtEl>
                      <p:spTgt spid="69"/>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right)">
                                      <p:cBhvr>
                                        <p:cTn id="111" dur="750"/>
                                        <p:tgtEl>
                                          <p:spTgt spid="36"/>
                                        </p:tgtEl>
                                      </p:cBhvr>
                                    </p:animEffect>
                                  </p:childTnLst>
                                </p:cTn>
                              </p:par>
                            </p:childTnLst>
                          </p:cTn>
                        </p:par>
                        <p:par>
                          <p:cTn id="112" fill="hold">
                            <p:stCondLst>
                              <p:cond delay="1250"/>
                            </p:stCondLst>
                            <p:childTnLst>
                              <p:par>
                                <p:cTn id="113" presetID="10" presetClass="entr" presetSubtype="0" fill="hold"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500"/>
                                        <p:tgtEl>
                                          <p:spTgt spid="72"/>
                                        </p:tgtEl>
                                      </p:cBhvr>
                                    </p:animEffect>
                                  </p:childTnLst>
                                </p:cTn>
                              </p:par>
                            </p:childTnLst>
                          </p:cTn>
                        </p:par>
                      </p:childTnLst>
                    </p:cTn>
                  </p:par>
                </p:childTnLst>
              </p:cTn>
              <p:nextCondLst>
                <p:cond evt="onClick" delay="0">
                  <p:tgtEl>
                    <p:spTgt spid="69"/>
                  </p:tgtEl>
                </p:cond>
              </p:nextCondLst>
            </p:seq>
          </p:childTnLst>
        </p:cTn>
      </p:par>
    </p:tnLst>
    <p:bldLst>
      <p:bldP spid="15" grpId="0" animBg="1"/>
      <p:bldP spid="16" grpId="0" animBg="1"/>
      <p:bldP spid="17" grpId="0" animBg="1"/>
      <p:bldP spid="30" grpId="0" animBg="1"/>
      <p:bldP spid="3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8466" y="751526"/>
            <a:ext cx="7487067" cy="10573573"/>
            <a:chOff x="828466" y="751527"/>
            <a:chExt cx="7487067" cy="1057357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txBox="1">
              <a:spLocks/>
            </p:cNvSpPr>
            <p:nvPr/>
          </p:nvSpPr>
          <p:spPr>
            <a:xfrm>
              <a:off x="5332078" y="911270"/>
              <a:ext cx="2781656"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a:solidFill>
                    <a:schemeClr val="bg1"/>
                  </a:solidFill>
                </a:rPr>
                <a:t>write the name of the newspaper at the top?</a:t>
              </a:r>
              <a:endParaRPr lang="en-GB" sz="1800" b="0" dirty="0">
                <a:solidFill>
                  <a:schemeClr val="bg1"/>
                </a:solidFill>
              </a:endParaRPr>
            </a:p>
          </p:txBody>
        </p:sp>
        <p:sp>
          <p:nvSpPr>
            <p:cNvPr id="15"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five </a:t>
              </a:r>
              <a:r>
                <a:rPr lang="en-GB" sz="1800" b="0" dirty="0" err="1">
                  <a:solidFill>
                    <a:sysClr val="windowText" lastClr="000000"/>
                  </a:solidFill>
                </a:rPr>
                <a:t>Ws</a:t>
              </a:r>
              <a:r>
                <a:rPr lang="en-GB" sz="1800" b="0" dirty="0">
                  <a:solidFill>
                    <a:sysClr val="windowText" lastClr="000000"/>
                  </a:solidFill>
                </a:rPr>
                <a:t>? </a:t>
              </a:r>
            </a:p>
          </p:txBody>
        </p:sp>
        <p:cxnSp>
          <p:nvCxnSpPr>
            <p:cNvPr id="18" name="Straight Connector 17"/>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018731" y="5356875"/>
              <a:ext cx="3397189" cy="892574"/>
              <a:chOff x="1018731" y="5356875"/>
              <a:chExt cx="3397189" cy="892574"/>
            </a:xfrm>
          </p:grpSpPr>
          <p:sp>
            <p:nvSpPr>
              <p:cNvPr id="34"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35" name="Group 34"/>
              <p:cNvGrpSpPr/>
              <p:nvPr/>
            </p:nvGrpSpPr>
            <p:grpSpPr>
              <a:xfrm>
                <a:off x="1018731" y="5356875"/>
                <a:ext cx="872362" cy="892573"/>
                <a:chOff x="7319795" y="2986200"/>
                <a:chExt cx="839660" cy="795464"/>
              </a:xfrm>
              <a:solidFill>
                <a:srgbClr val="DDDDDD"/>
              </a:solidFill>
            </p:grpSpPr>
            <p:sp>
              <p:nvSpPr>
                <p:cNvPr id="36"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7"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8"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22"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23" name="Group 22"/>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24"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25" name="Group 24"/>
            <p:cNvGrpSpPr/>
            <p:nvPr/>
          </p:nvGrpSpPr>
          <p:grpSpPr>
            <a:xfrm>
              <a:off x="1018731" y="4193348"/>
              <a:ext cx="3397189" cy="998845"/>
              <a:chOff x="1018731" y="4193863"/>
              <a:chExt cx="3397189" cy="998845"/>
            </a:xfrm>
          </p:grpSpPr>
          <p:sp>
            <p:nvSpPr>
              <p:cNvPr id="27"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29"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sp>
          <p:nvSpPr>
            <p:cNvPr id="26" name="TextBox 25"/>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6" name="Title 1"/>
          <p:cNvSpPr txBox="1">
            <a:spLocks/>
          </p:cNvSpPr>
          <p:nvPr/>
        </p:nvSpPr>
        <p:spPr>
          <a:xfrm>
            <a:off x="844787" y="9410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19" name="Straight Connector 18"/>
          <p:cNvCxnSpPr/>
          <p:nvPr/>
        </p:nvCxnSpPr>
        <p:spPr>
          <a:xfrm>
            <a:off x="5323437" y="20084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1001638" y="20084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9515" b="49103"/>
          <a:stretch/>
        </p:blipFill>
        <p:spPr>
          <a:xfrm>
            <a:off x="5540721" y="2008425"/>
            <a:ext cx="2551191" cy="1929831"/>
          </a:xfrm>
          <a:prstGeom prst="rect">
            <a:avLst/>
          </a:prstGeom>
        </p:spPr>
      </p:pic>
      <p:grpSp>
        <p:nvGrpSpPr>
          <p:cNvPr id="42" name="NEXT 3"/>
          <p:cNvGrpSpPr/>
          <p:nvPr/>
        </p:nvGrpSpPr>
        <p:grpSpPr>
          <a:xfrm>
            <a:off x="3964697" y="4108449"/>
            <a:ext cx="1214604" cy="618908"/>
            <a:chOff x="6721813" y="1400783"/>
            <a:chExt cx="1621274" cy="618908"/>
          </a:xfrm>
        </p:grpSpPr>
        <p:sp>
          <p:nvSpPr>
            <p:cNvPr id="43" name="Rounded Rectangle 4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982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childTnLst>
                          </p:cTn>
                        </p:par>
                        <p:par>
                          <p:cTn id="11" fill="hold">
                            <p:stCondLst>
                              <p:cond delay="3250"/>
                            </p:stCondLst>
                            <p:childTnLst>
                              <p:par>
                                <p:cTn id="12" presetID="22" presetClass="entr" presetSubtype="8" fill="hold" grpId="0"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750"/>
                                        <p:tgtEl>
                                          <p:spTgt spid="28"/>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5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750"/>
                                        <p:tgtEl>
                                          <p:spTgt spid="6"/>
                                        </p:tgtEl>
                                      </p:cBhvr>
                                    </p:animEffect>
                                  </p:childTnLst>
                                </p:cTn>
                              </p:par>
                            </p:childTnLst>
                          </p:cTn>
                        </p:par>
                        <p:par>
                          <p:cTn id="23" fill="hold">
                            <p:stCondLst>
                              <p:cond delay="5750"/>
                            </p:stCondLst>
                            <p:childTnLst>
                              <p:par>
                                <p:cTn id="24" presetID="10" presetClass="entr" presetSubtype="0" fill="hold" nodeType="afterEffect">
                                  <p:stCondLst>
                                    <p:cond delay="75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28466" y="751526"/>
            <a:ext cx="7487067" cy="10573573"/>
            <a:chOff x="828466" y="751527"/>
            <a:chExt cx="7487067" cy="10573573"/>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2" name="Rectangle 31"/>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18" name="Grouped Paper"/>
          <p:cNvGrpSpPr/>
          <p:nvPr/>
        </p:nvGrpSpPr>
        <p:grpSpPr>
          <a:xfrm>
            <a:off x="828466" y="751525"/>
            <a:ext cx="7487067" cy="10573573"/>
            <a:chOff x="980866" y="903927"/>
            <a:chExt cx="7487067" cy="10573573"/>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66" y="903927"/>
              <a:ext cx="7487067" cy="10573573"/>
            </a:xfrm>
            <a:prstGeom prst="rect">
              <a:avLst/>
            </a:prstGeom>
          </p:spPr>
        </p:pic>
        <p:sp>
          <p:nvSpPr>
            <p:cNvPr id="20" name="Title 1"/>
            <p:cNvSpPr txBox="1">
              <a:spLocks/>
            </p:cNvSpPr>
            <p:nvPr/>
          </p:nvSpPr>
          <p:spPr>
            <a:xfrm>
              <a:off x="997187" y="10934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21" name="Straight Connector 20"/>
            <p:cNvCxnSpPr/>
            <p:nvPr/>
          </p:nvCxnSpPr>
          <p:spPr>
            <a:xfrm>
              <a:off x="5475837" y="21608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154038" y="21608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29515" b="49103"/>
            <a:stretch/>
          </p:blipFill>
          <p:spPr>
            <a:xfrm>
              <a:off x="5693121" y="2160825"/>
              <a:ext cx="2551191" cy="1929831"/>
            </a:xfrm>
            <a:prstGeom prst="rect">
              <a:avLst/>
            </a:prstGeom>
          </p:spPr>
        </p:pic>
      </p:grpSp>
      <p:grpSp>
        <p:nvGrpSpPr>
          <p:cNvPr id="40" name="NEXT 3"/>
          <p:cNvGrpSpPr/>
          <p:nvPr/>
        </p:nvGrpSpPr>
        <p:grpSpPr>
          <a:xfrm>
            <a:off x="7347098" y="5626894"/>
            <a:ext cx="1214604" cy="618908"/>
            <a:chOff x="6721813" y="1400783"/>
            <a:chExt cx="1621274" cy="618908"/>
          </a:xfrm>
        </p:grpSpPr>
        <p:sp>
          <p:nvSpPr>
            <p:cNvPr id="41" name="Rounded Rectangle 4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103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500"/>
                                  </p:stCondLst>
                                  <p:childTnLst>
                                    <p:anim calcmode="lin" valueType="num">
                                      <p:cBhvr additive="base">
                                        <p:cTn id="6" dur="750"/>
                                        <p:tgtEl>
                                          <p:spTgt spid="18"/>
                                        </p:tgtEl>
                                        <p:attrNameLst>
                                          <p:attrName>ppt_x</p:attrName>
                                        </p:attrNameLst>
                                      </p:cBhvr>
                                      <p:tavLst>
                                        <p:tav tm="0">
                                          <p:val>
                                            <p:strVal val="ppt_x"/>
                                          </p:val>
                                        </p:tav>
                                        <p:tav tm="100000">
                                          <p:val>
                                            <p:strVal val="ppt_x"/>
                                          </p:val>
                                        </p:tav>
                                      </p:tavLst>
                                    </p:anim>
                                    <p:anim calcmode="lin" valueType="num">
                                      <p:cBhvr additive="base">
                                        <p:cTn id="7" dur="750"/>
                                        <p:tgtEl>
                                          <p:spTgt spid="18"/>
                                        </p:tgtEl>
                                        <p:attrNameLst>
                                          <p:attrName>ppt_y</p:attrName>
                                        </p:attrNameLst>
                                      </p:cBhvr>
                                      <p:tavLst>
                                        <p:tav tm="0">
                                          <p:val>
                                            <p:strVal val="ppt_y"/>
                                          </p:val>
                                        </p:tav>
                                        <p:tav tm="100000">
                                          <p:val>
                                            <p:strVal val="1+ppt_h/2"/>
                                          </p:val>
                                        </p:tav>
                                      </p:tavLst>
                                    </p:anim>
                                    <p:set>
                                      <p:cBhvr>
                                        <p:cTn id="8" dur="1" fill="hold">
                                          <p:stCondLst>
                                            <p:cond delay="749"/>
                                          </p:stCondLst>
                                        </p:cTn>
                                        <p:tgtEl>
                                          <p:spTgt spid="18"/>
                                        </p:tgtEl>
                                        <p:attrNameLst>
                                          <p:attrName>style.visibility</p:attrName>
                                        </p:attrNameLst>
                                      </p:cBhvr>
                                      <p:to>
                                        <p:strVal val="hidden"/>
                                      </p:to>
                                    </p:set>
                                  </p:childTnLst>
                                </p:cTn>
                              </p:par>
                              <p:par>
                                <p:cTn id="9" presetID="1" presetClass="entr" presetSubtype="0" fill="hold" nodeType="withEffect">
                                  <p:stCondLst>
                                    <p:cond delay="500"/>
                                  </p:stCondLst>
                                  <p:childTnLst>
                                    <p:set>
                                      <p:cBhvr>
                                        <p:cTn id="10" dur="1" fill="hold">
                                          <p:stCondLst>
                                            <p:cond delay="9"/>
                                          </p:stCondLst>
                                        </p:cTn>
                                        <p:tgtEl>
                                          <p:spTgt spid="18"/>
                                        </p:tgtEl>
                                        <p:attrNameLst>
                                          <p:attrName>style.visibility</p:attrName>
                                        </p:attrNameLst>
                                      </p:cBhvr>
                                      <p:to>
                                        <p:strVal val="visible"/>
                                      </p:to>
                                    </p:set>
                                  </p:childTnLst>
                                </p:cTn>
                              </p:par>
                            </p:childTnLst>
                          </p:cTn>
                        </p:par>
                        <p:par>
                          <p:cTn id="11" fill="hold">
                            <p:stCondLst>
                              <p:cond delay="1250"/>
                            </p:stCondLst>
                            <p:childTnLst>
                              <p:par>
                                <p:cTn id="12" presetID="10" presetClass="entr" presetSubtype="0" fill="hold" nodeType="afterEffect">
                                  <p:stCondLst>
                                    <p:cond delay="75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28466" y="751527"/>
            <a:ext cx="7487067" cy="10573573"/>
            <a:chOff x="828466" y="751527"/>
            <a:chExt cx="7487067" cy="10573573"/>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8" name="TextBox 17"/>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19" name="Rectangle 18"/>
            <p:cNvSpPr/>
            <p:nvPr/>
          </p:nvSpPr>
          <p:spPr>
            <a:xfrm>
              <a:off x="1135465" y="3201968"/>
              <a:ext cx="3456633" cy="290743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35" name="Group 34"/>
          <p:cNvGrpSpPr/>
          <p:nvPr/>
        </p:nvGrpSpPr>
        <p:grpSpPr>
          <a:xfrm>
            <a:off x="827363" y="749968"/>
            <a:ext cx="7488170" cy="10575131"/>
            <a:chOff x="828466" y="751527"/>
            <a:chExt cx="7487067" cy="10573573"/>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7" name="Rectangle 36"/>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24" name="NEXT 3"/>
          <p:cNvGrpSpPr/>
          <p:nvPr/>
        </p:nvGrpSpPr>
        <p:grpSpPr>
          <a:xfrm>
            <a:off x="7347098" y="5626894"/>
            <a:ext cx="1214604" cy="618908"/>
            <a:chOff x="6721813" y="1400783"/>
            <a:chExt cx="1621274" cy="618908"/>
          </a:xfrm>
        </p:grpSpPr>
        <p:sp>
          <p:nvSpPr>
            <p:cNvPr id="25" name="Rounded Rectangle 2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6" name="Rounded Rectangle 2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hlinkClick r:id="rId8"/>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8808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5"/>
                                        </p:tgtEl>
                                        <p:attrNameLst>
                                          <p:attrName>ppt_x</p:attrName>
                                        </p:attrNameLst>
                                      </p:cBhvr>
                                      <p:tavLst>
                                        <p:tav tm="0">
                                          <p:val>
                                            <p:strVal val="ppt_x"/>
                                          </p:val>
                                        </p:tav>
                                        <p:tav tm="100000">
                                          <p:val>
                                            <p:strVal val="ppt_x"/>
                                          </p:val>
                                        </p:tav>
                                      </p:tavLst>
                                    </p:anim>
                                    <p:anim calcmode="lin" valueType="num">
                                      <p:cBhvr additive="base">
                                        <p:cTn id="11" dur="750"/>
                                        <p:tgtEl>
                                          <p:spTgt spid="35"/>
                                        </p:tgtEl>
                                        <p:attrNameLst>
                                          <p:attrName>ppt_y</p:attrName>
                                        </p:attrNameLst>
                                      </p:cBhvr>
                                      <p:tavLst>
                                        <p:tav tm="0">
                                          <p:val>
                                            <p:strVal val="ppt_y"/>
                                          </p:val>
                                        </p:tav>
                                        <p:tav tm="100000">
                                          <p:val>
                                            <p:strVal val="1+ppt_h/2"/>
                                          </p:val>
                                        </p:tav>
                                      </p:tavLst>
                                    </p:anim>
                                    <p:set>
                                      <p:cBhvr>
                                        <p:cTn id="12" dur="1" fill="hold">
                                          <p:stCondLst>
                                            <p:cond delay="749"/>
                                          </p:stCondLst>
                                        </p:cTn>
                                        <p:tgtEl>
                                          <p:spTgt spid="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18419" y="751526"/>
            <a:ext cx="7487067" cy="10573573"/>
            <a:chOff x="828466" y="751527"/>
            <a:chExt cx="7487067" cy="10573573"/>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Rectangle 14"/>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17" name="TextBox 16"/>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31" name="Group 30"/>
          <p:cNvGrpSpPr/>
          <p:nvPr/>
        </p:nvGrpSpPr>
        <p:grpSpPr>
          <a:xfrm>
            <a:off x="827363" y="751526"/>
            <a:ext cx="7487068" cy="10573574"/>
            <a:chOff x="828466" y="751527"/>
            <a:chExt cx="7487067" cy="10573573"/>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3" name="TextBox 32"/>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34" name="Rectangle 33"/>
            <p:cNvSpPr/>
            <p:nvPr/>
          </p:nvSpPr>
          <p:spPr>
            <a:xfrm>
              <a:off x="1135465" y="3201968"/>
              <a:ext cx="3456633" cy="290743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9"/>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0426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1"/>
                                        </p:tgtEl>
                                        <p:attrNameLst>
                                          <p:attrName>ppt_x</p:attrName>
                                        </p:attrNameLst>
                                      </p:cBhvr>
                                      <p:tavLst>
                                        <p:tav tm="0">
                                          <p:val>
                                            <p:strVal val="ppt_x"/>
                                          </p:val>
                                        </p:tav>
                                        <p:tav tm="100000">
                                          <p:val>
                                            <p:strVal val="ppt_x"/>
                                          </p:val>
                                        </p:tav>
                                      </p:tavLst>
                                    </p:anim>
                                    <p:anim calcmode="lin" valueType="num">
                                      <p:cBhvr additive="base">
                                        <p:cTn id="11" dur="750"/>
                                        <p:tgtEl>
                                          <p:spTgt spid="31"/>
                                        </p:tgtEl>
                                        <p:attrNameLst>
                                          <p:attrName>ppt_y</p:attrName>
                                        </p:attrNameLst>
                                      </p:cBhvr>
                                      <p:tavLst>
                                        <p:tav tm="0">
                                          <p:val>
                                            <p:strVal val="ppt_y"/>
                                          </p:val>
                                        </p:tav>
                                        <p:tav tm="100000">
                                          <p:val>
                                            <p:strVal val="1+ppt_h/2"/>
                                          </p:val>
                                        </p:tav>
                                      </p:tavLst>
                                    </p:anim>
                                    <p:set>
                                      <p:cBhvr>
                                        <p:cTn id="12" dur="1" fill="hold">
                                          <p:stCondLst>
                                            <p:cond delay="749"/>
                                          </p:stCondLst>
                                        </p:cTn>
                                        <p:tgtEl>
                                          <p:spTgt spid="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7171" y="761574"/>
            <a:ext cx="7487067" cy="10573573"/>
            <a:chOff x="828466" y="751527"/>
            <a:chExt cx="7487067" cy="10573573"/>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2" name="Rectangle 11"/>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15" name="Rectangle 14"/>
            <p:cNvSpPr/>
            <p:nvPr/>
          </p:nvSpPr>
          <p:spPr>
            <a:xfrm>
              <a:off x="1135465" y="2146314"/>
              <a:ext cx="3313181" cy="3963083"/>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29" name="Group 28"/>
          <p:cNvGrpSpPr/>
          <p:nvPr/>
        </p:nvGrpSpPr>
        <p:grpSpPr>
          <a:xfrm>
            <a:off x="790367" y="761573"/>
            <a:ext cx="7487067" cy="10573573"/>
            <a:chOff x="828466" y="751527"/>
            <a:chExt cx="7487067" cy="10573573"/>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1" name="Rectangle 30"/>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33" name="TextBox 32"/>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122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29"/>
                                        </p:tgtEl>
                                        <p:attrNameLst>
                                          <p:attrName>ppt_x</p:attrName>
                                        </p:attrNameLst>
                                      </p:cBhvr>
                                      <p:tavLst>
                                        <p:tav tm="0">
                                          <p:val>
                                            <p:strVal val="ppt_x"/>
                                          </p:val>
                                        </p:tav>
                                        <p:tav tm="100000">
                                          <p:val>
                                            <p:strVal val="ppt_x"/>
                                          </p:val>
                                        </p:tav>
                                      </p:tavLst>
                                    </p:anim>
                                    <p:anim calcmode="lin" valueType="num">
                                      <p:cBhvr additive="base">
                                        <p:cTn id="11" dur="750"/>
                                        <p:tgtEl>
                                          <p:spTgt spid="29"/>
                                        </p:tgtEl>
                                        <p:attrNameLst>
                                          <p:attrName>ppt_y</p:attrName>
                                        </p:attrNameLst>
                                      </p:cBhvr>
                                      <p:tavLst>
                                        <p:tav tm="0">
                                          <p:val>
                                            <p:strVal val="ppt_y"/>
                                          </p:val>
                                        </p:tav>
                                        <p:tav tm="100000">
                                          <p:val>
                                            <p:strVal val="1+ppt_h/2"/>
                                          </p:val>
                                        </p:tav>
                                      </p:tavLst>
                                    </p:anim>
                                    <p:set>
                                      <p:cBhvr>
                                        <p:cTn id="12" dur="1" fill="hold">
                                          <p:stCondLst>
                                            <p:cond delay="749"/>
                                          </p:stCondLst>
                                        </p:cTn>
                                        <p:tgtEl>
                                          <p:spTgt spid="2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28466" y="751525"/>
            <a:ext cx="7487067" cy="10573573"/>
            <a:chOff x="828466" y="751527"/>
            <a:chExt cx="7487067" cy="10573573"/>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26" name="TextBox 25"/>
            <p:cNvSpPr txBox="1"/>
            <p:nvPr/>
          </p:nvSpPr>
          <p:spPr>
            <a:xfrm>
              <a:off x="1135466" y="941089"/>
              <a:ext cx="5225142" cy="2400657"/>
            </a:xfrm>
            <a:prstGeom prst="rect">
              <a:avLst/>
            </a:prstGeom>
            <a:noFill/>
          </p:spPr>
          <p:txBody>
            <a:bodyPr wrap="square" rtlCol="0">
              <a:spAutoFit/>
            </a:bodyPr>
            <a:lstStyle/>
            <a:p>
              <a:r>
                <a:rPr lang="en-GB" sz="5000" b="1" dirty="0"/>
                <a:t>WICKED WOLF</a:t>
              </a:r>
              <a:br>
                <a:rPr lang="en-GB" sz="5000" b="1" dirty="0"/>
              </a:br>
              <a:r>
                <a:rPr lang="en-GB" sz="5000" b="1" dirty="0"/>
                <a:t>GETS HIS </a:t>
              </a:r>
              <a:br>
                <a:rPr lang="en-GB" sz="5000" b="1" dirty="0"/>
              </a:br>
              <a:r>
                <a:rPr lang="en-GB" sz="5000" b="1" dirty="0"/>
                <a:t>JUST DESSERTS</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6420903" y="3435180"/>
              <a:ext cx="1708218" cy="2674217"/>
            </a:xfrm>
            <a:prstGeom prst="rect">
              <a:avLst/>
            </a:prstGeom>
          </p:spPr>
        </p:pic>
        <p:sp>
          <p:nvSpPr>
            <p:cNvPr id="28" name="Rectangle 27"/>
            <p:cNvSpPr/>
            <p:nvPr/>
          </p:nvSpPr>
          <p:spPr>
            <a:xfrm>
              <a:off x="2975703" y="3435180"/>
              <a:ext cx="3313181" cy="267421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1135466" y="3435180"/>
              <a:ext cx="1708218" cy="2674217"/>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56001" b="33347"/>
            <a:stretch/>
          </p:blipFill>
          <p:spPr>
            <a:xfrm>
              <a:off x="2975703" y="3755104"/>
              <a:ext cx="1968086" cy="2354294"/>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r="7375" b="15366"/>
            <a:stretch/>
          </p:blipFill>
          <p:spPr>
            <a:xfrm>
              <a:off x="4469301" y="4347398"/>
              <a:ext cx="1819583" cy="1761999"/>
            </a:xfrm>
            <a:prstGeom prst="rect">
              <a:avLst/>
            </a:prstGeom>
          </p:spPr>
        </p:pic>
      </p:grpSp>
      <p:grpSp>
        <p:nvGrpSpPr>
          <p:cNvPr id="12" name="Group 11"/>
          <p:cNvGrpSpPr/>
          <p:nvPr/>
        </p:nvGrpSpPr>
        <p:grpSpPr>
          <a:xfrm>
            <a:off x="828466" y="751524"/>
            <a:ext cx="7487067" cy="10573573"/>
            <a:chOff x="828466" y="751527"/>
            <a:chExt cx="7487067" cy="1057357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 name="Rectangle 5"/>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8" name="Rectangle 7"/>
            <p:cNvSpPr/>
            <p:nvPr/>
          </p:nvSpPr>
          <p:spPr>
            <a:xfrm>
              <a:off x="1135465" y="2146314"/>
              <a:ext cx="3313181" cy="39630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65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0"/>
                                  </p:stCondLst>
                                  <p:childTnLst>
                                    <p:anim calcmode="lin" valueType="num">
                                      <p:cBhvr additive="base">
                                        <p:cTn id="6" dur="750"/>
                                        <p:tgtEl>
                                          <p:spTgt spid="12"/>
                                        </p:tgtEl>
                                        <p:attrNameLst>
                                          <p:attrName>ppt_x</p:attrName>
                                        </p:attrNameLst>
                                      </p:cBhvr>
                                      <p:tavLst>
                                        <p:tav tm="0">
                                          <p:val>
                                            <p:strVal val="ppt_x"/>
                                          </p:val>
                                        </p:tav>
                                        <p:tav tm="100000">
                                          <p:val>
                                            <p:strVal val="ppt_x"/>
                                          </p:val>
                                        </p:tav>
                                      </p:tavLst>
                                    </p:anim>
                                    <p:anim calcmode="lin" valueType="num">
                                      <p:cBhvr additive="base">
                                        <p:cTn id="7" dur="750"/>
                                        <p:tgtEl>
                                          <p:spTgt spid="12"/>
                                        </p:tgtEl>
                                        <p:attrNameLst>
                                          <p:attrName>ppt_y</p:attrName>
                                        </p:attrNameLst>
                                      </p:cBhvr>
                                      <p:tavLst>
                                        <p:tav tm="0">
                                          <p:val>
                                            <p:strVal val="ppt_y"/>
                                          </p:val>
                                        </p:tav>
                                        <p:tav tm="100000">
                                          <p:val>
                                            <p:strVal val="1+ppt_h/2"/>
                                          </p:val>
                                        </p:tav>
                                      </p:tavLst>
                                    </p:anim>
                                    <p:set>
                                      <p:cBhvr>
                                        <p:cTn id="8" dur="1" fill="hold">
                                          <p:stCondLst>
                                            <p:cond delay="749"/>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nodeType="afterEffect">
                                  <p:stCondLst>
                                    <p:cond delay="75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715</TotalTime>
  <Words>1514</Words>
  <Application>Microsoft Office PowerPoint</Application>
  <PresentationFormat>On-screen Show (4:3)</PresentationFormat>
  <Paragraphs>208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Twinkl</vt:lpstr>
      <vt:lpstr>Calibri</vt:lpstr>
      <vt:lpstr>Arial</vt:lpstr>
      <vt:lpstr>Office Theme</vt:lpstr>
      <vt:lpstr>PowerPoint Presentation</vt:lpstr>
      <vt:lpstr>PowerPoint Presentation</vt:lpstr>
      <vt:lpstr>the name of the newspaper at the top;</vt:lpstr>
      <vt:lpstr>PowerPoint Presentation</vt:lpstr>
      <vt:lpstr>PowerPoint Presentation</vt:lpstr>
      <vt:lpstr>PowerPoint Presentation</vt:lpstr>
      <vt:lpstr>PowerPoint Presentation</vt:lpstr>
      <vt:lpstr>PowerPoint Presentation</vt:lpstr>
      <vt:lpstr>PowerPoint Presentation</vt:lpstr>
      <vt:lpstr>Introductory Paragraph</vt:lpstr>
      <vt:lpstr>PowerPoint Presentation</vt:lpstr>
      <vt:lpstr>Captions and Pictures</vt:lpstr>
      <vt:lpstr>PowerPoint Presentation</vt:lpstr>
      <vt:lpstr>PowerPoint Presentation</vt:lpstr>
      <vt:lpstr>PowerPoint Presentation</vt:lpstr>
      <vt:lpstr>PowerPoint Presentation</vt:lpstr>
      <vt:lpstr>Quotes</vt:lpstr>
      <vt:lpstr>PowerPoint Presentation</vt:lpstr>
      <vt:lpstr>PowerPoint Presentation</vt:lpstr>
      <vt:lpstr>PowerPoint Presentation</vt:lpstr>
      <vt:lpstr>PowerPoint Presentation</vt:lpstr>
      <vt:lpstr>PowerPoint Presentation</vt:lpstr>
      <vt:lpstr>write the name of the newspaper at the top?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Kendall</dc:creator>
  <cp:lastModifiedBy>Froggatt, Katie</cp:lastModifiedBy>
  <cp:revision>205</cp:revision>
  <dcterms:created xsi:type="dcterms:W3CDTF">2020-01-24T10:15:08Z</dcterms:created>
  <dcterms:modified xsi:type="dcterms:W3CDTF">2020-06-09T13:45:34Z</dcterms:modified>
</cp:coreProperties>
</file>